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1"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3" d="100"/>
          <a:sy n="53"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6">
                <a:lumMod val="75000"/>
              </a:schemeClr>
            </a:solidFill>
          </c:spPr>
          <c:dPt>
            <c:idx val="0"/>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1-3CDC-4BAC-8C26-9B88B910B8AF}"/>
              </c:ext>
            </c:extLst>
          </c:dPt>
          <c:dPt>
            <c:idx val="1"/>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3-3CDC-4BAC-8C26-9B88B910B8AF}"/>
              </c:ext>
            </c:extLst>
          </c:dPt>
          <c:dLbls>
            <c:dLbl>
              <c:idx val="0"/>
              <c:layout>
                <c:manualLayout>
                  <c:x val="3.7131594963673013E-2"/>
                  <c:y val="-0.1689841147711347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32F691EC-5B73-495B-A4EE-E7B6322CD385}" type="PERCENTAGE">
                      <a:rPr lang="en-US" sz="1400"/>
                      <a:pPr>
                        <a:defRPr/>
                      </a:pPr>
                      <a:t>[PORCENTAJE]</a:t>
                    </a:fld>
                    <a:endParaRPr lang="es-CO"/>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5="http://schemas.microsoft.com/office/drawing/2012/chart" uri="{CE6537A1-D6FC-4f65-9D91-7224C49458BB}">
                  <c15:layout>
                    <c:manualLayout>
                      <c:w val="8.1588211799611995E-2"/>
                      <c:h val="8.1678325149643627E-2"/>
                    </c:manualLayout>
                  </c15:layout>
                  <c15:dlblFieldTable/>
                  <c15:showDataLabelsRange val="0"/>
                </c:ext>
                <c:ext xmlns:c16="http://schemas.microsoft.com/office/drawing/2014/chart" uri="{C3380CC4-5D6E-409C-BE32-E72D297353CC}">
                  <c16:uniqueId val="{00000001-3CDC-4BAC-8C26-9B88B910B8AF}"/>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6="http://schemas.microsoft.com/office/drawing/2014/chart" uri="{C3380CC4-5D6E-409C-BE32-E72D297353CC}">
                  <c16:uniqueId val="{00000003-3CDC-4BAC-8C26-9B88B910B8A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Hoja1!$A$1:$B$1</c:f>
              <c:strCache>
                <c:ptCount val="2"/>
                <c:pt idx="0">
                  <c:v>SI</c:v>
                </c:pt>
                <c:pt idx="1">
                  <c:v>NO</c:v>
                </c:pt>
              </c:strCache>
            </c:strRef>
          </c:cat>
          <c:val>
            <c:numRef>
              <c:f>Hoja1!$A$2:$B$2</c:f>
              <c:numCache>
                <c:formatCode>General</c:formatCode>
                <c:ptCount val="2"/>
                <c:pt idx="0">
                  <c:v>153</c:v>
                </c:pt>
                <c:pt idx="1">
                  <c:v>2</c:v>
                </c:pt>
              </c:numCache>
            </c:numRef>
          </c:val>
          <c:extLst>
            <c:ext xmlns:c16="http://schemas.microsoft.com/office/drawing/2014/chart" uri="{C3380CC4-5D6E-409C-BE32-E72D297353CC}">
              <c16:uniqueId val="{00000004-3CDC-4BAC-8C26-9B88B910B8AF}"/>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egendEntry>
        <c:idx val="1"/>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ayout>
        <c:manualLayout>
          <c:xMode val="edge"/>
          <c:yMode val="edge"/>
          <c:x val="0.70590579710144918"/>
          <c:y val="0.2909530355950285"/>
          <c:w val="0.20484299516908214"/>
          <c:h val="0.354718709509580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6">
                <a:lumMod val="75000"/>
              </a:schemeClr>
            </a:solidFill>
          </c:spPr>
          <c:dPt>
            <c:idx val="0"/>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1-3CDC-4BAC-8C26-9B88B910B8AF}"/>
              </c:ext>
            </c:extLst>
          </c:dPt>
          <c:dPt>
            <c:idx val="1"/>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3-3CDC-4BAC-8C26-9B88B910B8AF}"/>
              </c:ext>
            </c:extLst>
          </c:dPt>
          <c:dLbls>
            <c:dLbl>
              <c:idx val="0"/>
              <c:layout>
                <c:manualLayout>
                  <c:x val="3.7131594963673013E-2"/>
                  <c:y val="-0.1689841147711347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32F691EC-5B73-495B-A4EE-E7B6322CD385}" type="PERCENTAGE">
                      <a:rPr lang="en-US" sz="1400"/>
                      <a:pPr>
                        <a:defRPr/>
                      </a:pPr>
                      <a:t>[PORCENTAJE]</a:t>
                    </a:fld>
                    <a:endParaRPr lang="es-CO"/>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5="http://schemas.microsoft.com/office/drawing/2012/chart" uri="{CE6537A1-D6FC-4f65-9D91-7224C49458BB}">
                  <c15:layout>
                    <c:manualLayout>
                      <c:w val="8.1588211799611995E-2"/>
                      <c:h val="8.1678325149643627E-2"/>
                    </c:manualLayout>
                  </c15:layout>
                  <c15:dlblFieldTable/>
                  <c15:showDataLabelsRange val="0"/>
                </c:ext>
                <c:ext xmlns:c16="http://schemas.microsoft.com/office/drawing/2014/chart" uri="{C3380CC4-5D6E-409C-BE32-E72D297353CC}">
                  <c16:uniqueId val="{00000001-3CDC-4BAC-8C26-9B88B910B8AF}"/>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6="http://schemas.microsoft.com/office/drawing/2014/chart" uri="{C3380CC4-5D6E-409C-BE32-E72D297353CC}">
                  <c16:uniqueId val="{00000003-3CDC-4BAC-8C26-9B88B910B8A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Hoja1!$A$1:$B$1</c:f>
              <c:strCache>
                <c:ptCount val="2"/>
                <c:pt idx="0">
                  <c:v>SI</c:v>
                </c:pt>
                <c:pt idx="1">
                  <c:v>NO</c:v>
                </c:pt>
              </c:strCache>
            </c:strRef>
          </c:cat>
          <c:val>
            <c:numRef>
              <c:f>Hoja1!$A$2:$B$2</c:f>
              <c:numCache>
                <c:formatCode>General</c:formatCode>
                <c:ptCount val="2"/>
                <c:pt idx="0">
                  <c:v>153</c:v>
                </c:pt>
                <c:pt idx="1">
                  <c:v>2</c:v>
                </c:pt>
              </c:numCache>
            </c:numRef>
          </c:val>
          <c:extLst>
            <c:ext xmlns:c16="http://schemas.microsoft.com/office/drawing/2014/chart" uri="{C3380CC4-5D6E-409C-BE32-E72D297353CC}">
              <c16:uniqueId val="{00000004-3CDC-4BAC-8C26-9B88B910B8AF}"/>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egendEntry>
        <c:idx val="1"/>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ayout>
        <c:manualLayout>
          <c:xMode val="edge"/>
          <c:yMode val="edge"/>
          <c:x val="0.70590579710144918"/>
          <c:y val="0.2909530355950285"/>
          <c:w val="0.20484299516908214"/>
          <c:h val="0.354718709509580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0590579710144918"/>
          <c:y val="0.2909530355950285"/>
          <c:w val="0.20484299516908214"/>
          <c:h val="0.354718709509580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5">
                <a:lumMod val="75000"/>
              </a:schemeClr>
            </a:solidFill>
          </c:spPr>
          <c:dPt>
            <c:idx val="0"/>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1-C552-44D6-94F0-971F2A2C6523}"/>
              </c:ext>
            </c:extLst>
          </c:dPt>
          <c:dPt>
            <c:idx val="1"/>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3-C552-44D6-94F0-971F2A2C652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Hoja1!$A$1:$B$1</c:f>
              <c:strCache>
                <c:ptCount val="2"/>
                <c:pt idx="0">
                  <c:v>SI</c:v>
                </c:pt>
                <c:pt idx="1">
                  <c:v>NO</c:v>
                </c:pt>
              </c:strCache>
            </c:strRef>
          </c:cat>
          <c:val>
            <c:numRef>
              <c:f>Hoja1!$A$3:$B$3</c:f>
              <c:numCache>
                <c:formatCode>General</c:formatCode>
                <c:ptCount val="2"/>
                <c:pt idx="0">
                  <c:v>147</c:v>
                </c:pt>
                <c:pt idx="1">
                  <c:v>8</c:v>
                </c:pt>
              </c:numCache>
            </c:numRef>
          </c:val>
          <c:extLst>
            <c:ext xmlns:c16="http://schemas.microsoft.com/office/drawing/2014/chart" uri="{C3380CC4-5D6E-409C-BE32-E72D297353CC}">
              <c16:uniqueId val="{00000004-C552-44D6-94F0-971F2A2C6523}"/>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egendEntry>
        <c:idx val="1"/>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Entry>
      <c:layout>
        <c:manualLayout>
          <c:xMode val="edge"/>
          <c:yMode val="edge"/>
          <c:x val="0.73677537905618351"/>
          <c:y val="0.47763815981335667"/>
          <c:w val="0.14655796621385953"/>
          <c:h val="0.1562510936132983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E4AC36-9013-AC10-E8B4-896669B1D77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F9A40356-C5AA-84F1-6DD1-BB1E3EF50B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15D9AC07-866C-A716-A67C-396CB8AD3AC8}"/>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4A611E13-FFCC-158D-65F5-7F280C96250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E700E40-759E-8552-CEF0-79B495722B6C}"/>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399871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531C8E-A10D-0F69-53CA-39C903D4773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F2F64E9-05E9-1428-16BA-37E06934709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855387A-9A96-5E83-9E2A-8F1DD6FD63BD}"/>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4DBE2DC5-4B11-2526-942C-462449BD756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6B9A2D4-B8D0-D2C4-A488-78F0DB00339A}"/>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598165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DCAF5AC-1976-A5AC-F657-1C04A5C9ED9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6C125FA-7EB5-B0F0-B7E3-5BF8A137A04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72126DC-38BD-D8F3-D37B-599F16B4D76D}"/>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B726BECE-D268-9BFF-1C09-853517BF9E8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6C979A7-2410-F78E-DAA9-E45E65040A60}"/>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4172358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8B10B9-9956-11B8-B3E3-01AF587D12D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C96221D-0A5B-0A26-D4ED-C8597A67517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752B567-5739-C047-7192-EE6F8C12A901}"/>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CEE7FDB0-E31A-E5D2-9F93-52F197E0A7B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C6D83FF-4F60-278E-E972-30150F646531}"/>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405107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7A948-8332-EF42-F871-0B28A15AAD2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AD7AD76-98CD-483A-BEFD-B670A72494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0D15B8B-9CAE-CA37-989E-59DC30A1092D}"/>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C15B7563-317A-9A31-B793-F4C6E8ADADF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7490B92-B3A0-2523-29D2-57B286F8EEAB}"/>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162721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1DA9FD-78C2-AFA9-FC1A-53ED0FDEDFB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663B07E-C0D0-1476-9F88-83A37160626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70EC5CED-2D07-20E6-AB2E-F5BDBA14873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4F2B4E1A-D483-C797-3496-A8626D77C43B}"/>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6" name="Marcador de pie de página 5">
            <a:extLst>
              <a:ext uri="{FF2B5EF4-FFF2-40B4-BE49-F238E27FC236}">
                <a16:creationId xmlns:a16="http://schemas.microsoft.com/office/drawing/2014/main" id="{8AC11816-5A50-48E5-26C1-57ACE2E1345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5AA21F3-A11B-D087-823B-C293340D2798}"/>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75079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3E3349-E02E-207E-1B0E-A4A6AE2B3E5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A1D0169-06DB-1BD5-DEEA-4A94A16F8E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6E352D-670E-982E-3D93-A6EE3EBA8BC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B1613ECC-BC2B-1922-85B0-51CEBBDCD0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9481BD7-B09B-A347-1D5B-BD49423A4CB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0337A8E1-D984-FDCD-3AE3-C2ABFCBB50D2}"/>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8" name="Marcador de pie de página 7">
            <a:extLst>
              <a:ext uri="{FF2B5EF4-FFF2-40B4-BE49-F238E27FC236}">
                <a16:creationId xmlns:a16="http://schemas.microsoft.com/office/drawing/2014/main" id="{C2A7705F-4B07-6174-787C-AFE96382AF80}"/>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A133A05-2B32-82EA-07B8-91886628DBAB}"/>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343396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C4D25-63EA-5C7F-5C3F-F007FD57A2B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47CEB320-B10D-098C-07A1-C0985C3BC0FC}"/>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4" name="Marcador de pie de página 3">
            <a:extLst>
              <a:ext uri="{FF2B5EF4-FFF2-40B4-BE49-F238E27FC236}">
                <a16:creationId xmlns:a16="http://schemas.microsoft.com/office/drawing/2014/main" id="{5359F19B-7EEB-0799-75C3-697BD8FE0D2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C322FAAE-F183-0099-A264-8FE1D86044E7}"/>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354947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D9F0834-06AC-6C82-678E-89C595407FF9}"/>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3" name="Marcador de pie de página 2">
            <a:extLst>
              <a:ext uri="{FF2B5EF4-FFF2-40B4-BE49-F238E27FC236}">
                <a16:creationId xmlns:a16="http://schemas.microsoft.com/office/drawing/2014/main" id="{71C2D608-4C17-CC94-B2DE-C2EE418C98EA}"/>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B8A83380-3D8A-E012-90FF-51BF2BAEAB63}"/>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2602973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4437CC-69F3-3688-BF88-77CEF900C84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60E241A-685B-3274-B732-DFE7564EF2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AFA0576E-3B03-91AD-1908-C1A2A94F6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7FAEA86-B8C7-7DAC-99EB-298E3DAAF747}"/>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6" name="Marcador de pie de página 5">
            <a:extLst>
              <a:ext uri="{FF2B5EF4-FFF2-40B4-BE49-F238E27FC236}">
                <a16:creationId xmlns:a16="http://schemas.microsoft.com/office/drawing/2014/main" id="{819F0BD8-6374-FDB3-EE89-ECEC14C55D6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6C28402-271C-CBCD-AC62-27600A56EB57}"/>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78907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C2311C-5A2D-101C-3971-7DEC8DD6B8C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DDEF26F9-DAE6-C900-54B9-3FC9F9CC3C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A580259-9C99-1813-682E-662E0A469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EADEA76-498D-B01C-ABA9-88152A0D5D60}"/>
              </a:ext>
            </a:extLst>
          </p:cNvPr>
          <p:cNvSpPr>
            <a:spLocks noGrp="1"/>
          </p:cNvSpPr>
          <p:nvPr>
            <p:ph type="dt" sz="half" idx="10"/>
          </p:nvPr>
        </p:nvSpPr>
        <p:spPr/>
        <p:txBody>
          <a:bodyPr/>
          <a:lstStyle/>
          <a:p>
            <a:fld id="{800ED1A7-DEDE-492E-A07C-68BB8581E689}" type="datetimeFigureOut">
              <a:rPr lang="es-CO" smtClean="0"/>
              <a:t>15/09/2022</a:t>
            </a:fld>
            <a:endParaRPr lang="es-CO"/>
          </a:p>
        </p:txBody>
      </p:sp>
      <p:sp>
        <p:nvSpPr>
          <p:cNvPr id="6" name="Marcador de pie de página 5">
            <a:extLst>
              <a:ext uri="{FF2B5EF4-FFF2-40B4-BE49-F238E27FC236}">
                <a16:creationId xmlns:a16="http://schemas.microsoft.com/office/drawing/2014/main" id="{3823F197-E996-4F8B-F2E7-C65A789458C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412FEDE-3D96-7D13-AA6D-8C8871306702}"/>
              </a:ext>
            </a:extLst>
          </p:cNvPr>
          <p:cNvSpPr>
            <a:spLocks noGrp="1"/>
          </p:cNvSpPr>
          <p:nvPr>
            <p:ph type="sldNum" sz="quarter" idx="12"/>
          </p:nvPr>
        </p:nvSpPr>
        <p:spPr/>
        <p:txBody>
          <a:bodyPr/>
          <a:lstStyle/>
          <a:p>
            <a:fld id="{BBC8BB85-8082-4700-8879-DB359C0D2192}" type="slidenum">
              <a:rPr lang="es-CO" smtClean="0"/>
              <a:t>‹Nº›</a:t>
            </a:fld>
            <a:endParaRPr lang="es-CO"/>
          </a:p>
        </p:txBody>
      </p:sp>
    </p:spTree>
    <p:extLst>
      <p:ext uri="{BB962C8B-B14F-4D97-AF65-F5344CB8AC3E}">
        <p14:creationId xmlns:p14="http://schemas.microsoft.com/office/powerpoint/2010/main" val="96372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BE04220-7C30-AC24-47C7-97E2428994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04EC406-5F14-548F-825F-297977A7E4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8461550-92AC-DEC8-A7C4-645CD78A0B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ED1A7-DEDE-492E-A07C-68BB8581E689}" type="datetimeFigureOut">
              <a:rPr lang="es-CO" smtClean="0"/>
              <a:t>15/09/2022</a:t>
            </a:fld>
            <a:endParaRPr lang="es-CO"/>
          </a:p>
        </p:txBody>
      </p:sp>
      <p:sp>
        <p:nvSpPr>
          <p:cNvPr id="5" name="Marcador de pie de página 4">
            <a:extLst>
              <a:ext uri="{FF2B5EF4-FFF2-40B4-BE49-F238E27FC236}">
                <a16:creationId xmlns:a16="http://schemas.microsoft.com/office/drawing/2014/main" id="{145ECA25-DF2E-E488-BF8C-0023281084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11B20F2-1C00-8B70-8D5F-268645DCDD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8BB85-8082-4700-8879-DB359C0D2192}" type="slidenum">
              <a:rPr lang="es-CO" smtClean="0"/>
              <a:t>‹Nº›</a:t>
            </a:fld>
            <a:endParaRPr lang="es-CO"/>
          </a:p>
        </p:txBody>
      </p:sp>
    </p:spTree>
    <p:extLst>
      <p:ext uri="{BB962C8B-B14F-4D97-AF65-F5344CB8AC3E}">
        <p14:creationId xmlns:p14="http://schemas.microsoft.com/office/powerpoint/2010/main" val="2372914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A9804-0A44-6C7D-D793-EAD31D8DE6C5}"/>
              </a:ext>
            </a:extLst>
          </p:cNvPr>
          <p:cNvSpPr>
            <a:spLocks noGrp="1"/>
          </p:cNvSpPr>
          <p:nvPr>
            <p:ph type="title"/>
          </p:nvPr>
        </p:nvSpPr>
        <p:spPr/>
        <p:txBody>
          <a:bodyPr>
            <a:normAutofit fontScale="90000"/>
          </a:bodyPr>
          <a:lstStyle/>
          <a:p>
            <a:r>
              <a:rPr lang="es-ES" sz="2400" b="0" i="0" dirty="0">
                <a:solidFill>
                  <a:srgbClr val="000000"/>
                </a:solidFill>
                <a:effectLst/>
                <a:latin typeface="Arial" panose="020B0604020202020204" pitchFamily="34" charset="0"/>
                <a:cs typeface="Arial" panose="020B0604020202020204" pitchFamily="34" charset="0"/>
              </a:rPr>
              <a:t>¿Está usted de acuerdo con el mejoramiento de la infraestructura de la institución?</a:t>
            </a:r>
            <a:br>
              <a:rPr lang="es-ES" sz="2400" b="0" i="0" dirty="0">
                <a:solidFill>
                  <a:srgbClr val="000000"/>
                </a:solidFill>
                <a:effectLst/>
                <a:latin typeface="Arial" panose="020B0604020202020204" pitchFamily="34" charset="0"/>
                <a:cs typeface="Arial" panose="020B0604020202020204" pitchFamily="34" charset="0"/>
              </a:rPr>
            </a:br>
            <a:br>
              <a:rPr lang="es-ES" sz="2400" b="0" i="0" dirty="0">
                <a:solidFill>
                  <a:srgbClr val="000000"/>
                </a:solidFill>
                <a:effectLst/>
                <a:latin typeface="Arial" panose="020B0604020202020204" pitchFamily="34" charset="0"/>
                <a:cs typeface="Arial" panose="020B0604020202020204" pitchFamily="34" charset="0"/>
              </a:rPr>
            </a:br>
            <a:r>
              <a:rPr lang="es-ES" sz="1800" dirty="0">
                <a:solidFill>
                  <a:srgbClr val="000000"/>
                </a:solidFill>
                <a:latin typeface="Arial" panose="020B0604020202020204" pitchFamily="34" charset="0"/>
                <a:cs typeface="Arial" panose="020B0604020202020204" pitchFamily="34" charset="0"/>
              </a:rPr>
              <a:t>Total de encuestas 155 de las cuales 153 respondieron que Si están de acuerdo con el mejoramiento de la infraestructura  y 2 que No están de acuerdo</a:t>
            </a:r>
            <a:endParaRPr lang="es-CO" sz="1800" dirty="0">
              <a:latin typeface="Arial" panose="020B0604020202020204" pitchFamily="34" charset="0"/>
              <a:cs typeface="Arial" panose="020B0604020202020204" pitchFamily="34" charset="0"/>
            </a:endParaRPr>
          </a:p>
        </p:txBody>
      </p:sp>
      <p:graphicFrame>
        <p:nvGraphicFramePr>
          <p:cNvPr id="4" name="Marcador de contenido 3" descr="grafica donde observamos que el 92 porciento de los encuestados están de acuerdo con el mejoramiento de la infraestructura y el dos porciento no ">
            <a:extLst>
              <a:ext uri="{FF2B5EF4-FFF2-40B4-BE49-F238E27FC236}">
                <a16:creationId xmlns:a16="http://schemas.microsoft.com/office/drawing/2014/main" id="{4B41C93D-AF1E-F807-FACF-483C515999B9}"/>
              </a:ext>
            </a:extLst>
          </p:cNvPr>
          <p:cNvGraphicFramePr>
            <a:graphicFrameLocks noGrp="1"/>
          </p:cNvGraphicFramePr>
          <p:nvPr>
            <p:ph idx="1"/>
            <p:extLst>
              <p:ext uri="{D42A27DB-BD31-4B8C-83A1-F6EECF244321}">
                <p14:modId xmlns:p14="http://schemas.microsoft.com/office/powerpoint/2010/main" val="2633302892"/>
              </p:ext>
            </p:extLst>
          </p:nvPr>
        </p:nvGraphicFramePr>
        <p:xfrm>
          <a:off x="2814918" y="1825625"/>
          <a:ext cx="5992906"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709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A9804-0A44-6C7D-D793-EAD31D8DE6C5}"/>
              </a:ext>
            </a:extLst>
          </p:cNvPr>
          <p:cNvSpPr>
            <a:spLocks noGrp="1"/>
          </p:cNvSpPr>
          <p:nvPr>
            <p:ph type="title"/>
          </p:nvPr>
        </p:nvSpPr>
        <p:spPr>
          <a:xfrm>
            <a:off x="838200" y="365125"/>
            <a:ext cx="10515600" cy="1611593"/>
          </a:xfrm>
        </p:spPr>
        <p:txBody>
          <a:bodyPr>
            <a:normAutofit fontScale="90000"/>
          </a:bodyPr>
          <a:lstStyle/>
          <a:p>
            <a:r>
              <a:rPr lang="es-ES" sz="2200" b="0" i="0" dirty="0">
                <a:solidFill>
                  <a:srgbClr val="000000"/>
                </a:solidFill>
                <a:effectLst/>
                <a:latin typeface="Arial" panose="020B0604020202020204" pitchFamily="34" charset="0"/>
                <a:cs typeface="Arial" panose="020B0604020202020204" pitchFamily="34" charset="0"/>
              </a:rPr>
              <a:t>¿Está usted de acuerdo con que la institución implemente sistemas de reaprovechamiento del agua a partir de la recolección de aguas lluvias y aires acondicionados?</a:t>
            </a:r>
            <a:br>
              <a:rPr lang="es-ES" sz="2200" b="0" i="0" dirty="0">
                <a:solidFill>
                  <a:srgbClr val="000000"/>
                </a:solidFill>
                <a:effectLst/>
                <a:latin typeface="Arial" panose="020B0604020202020204" pitchFamily="34" charset="0"/>
                <a:cs typeface="Arial" panose="020B0604020202020204" pitchFamily="34" charset="0"/>
              </a:rPr>
            </a:br>
            <a:br>
              <a:rPr lang="es-ES" sz="2200" b="0" i="0" dirty="0">
                <a:solidFill>
                  <a:srgbClr val="000000"/>
                </a:solidFill>
                <a:effectLst/>
                <a:latin typeface="Arial" panose="020B0604020202020204" pitchFamily="34" charset="0"/>
                <a:cs typeface="Arial" panose="020B0604020202020204" pitchFamily="34" charset="0"/>
              </a:rPr>
            </a:br>
            <a:r>
              <a:rPr lang="es-ES" sz="1800" dirty="0">
                <a:solidFill>
                  <a:srgbClr val="000000"/>
                </a:solidFill>
                <a:latin typeface="Arial" panose="020B0604020202020204" pitchFamily="34" charset="0"/>
                <a:cs typeface="Arial" panose="020B0604020202020204" pitchFamily="34" charset="0"/>
              </a:rPr>
              <a:t>Total de encuestas 155 de las cuales 153 respondieron que Si están de acuerdo con el mejoramiento de la infraestructura  y 2 que No están de acuerdo</a:t>
            </a:r>
            <a:endParaRPr lang="es-CO" sz="1800" dirty="0">
              <a:latin typeface="Arial" panose="020B0604020202020204" pitchFamily="34" charset="0"/>
              <a:cs typeface="Arial" panose="020B0604020202020204" pitchFamily="34" charset="0"/>
            </a:endParaRPr>
          </a:p>
        </p:txBody>
      </p:sp>
      <p:graphicFrame>
        <p:nvGraphicFramePr>
          <p:cNvPr id="4" name="Marcador de contenido 3" descr="grafico donde observamos que el 99 porciento de los encuestados  están de acuerdo con el aprovechamiento del agua y el 1 porciento no">
            <a:extLst>
              <a:ext uri="{FF2B5EF4-FFF2-40B4-BE49-F238E27FC236}">
                <a16:creationId xmlns:a16="http://schemas.microsoft.com/office/drawing/2014/main" id="{4B41C93D-AF1E-F807-FACF-483C515999B9}"/>
              </a:ext>
            </a:extLst>
          </p:cNvPr>
          <p:cNvGraphicFramePr>
            <a:graphicFrameLocks noGrp="1"/>
          </p:cNvGraphicFramePr>
          <p:nvPr>
            <p:ph idx="1"/>
            <p:extLst>
              <p:ext uri="{D42A27DB-BD31-4B8C-83A1-F6EECF244321}">
                <p14:modId xmlns:p14="http://schemas.microsoft.com/office/powerpoint/2010/main" val="1527729403"/>
              </p:ext>
            </p:extLst>
          </p:nvPr>
        </p:nvGraphicFramePr>
        <p:xfrm>
          <a:off x="2814918" y="1825625"/>
          <a:ext cx="5992906"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450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A9804-0A44-6C7D-D793-EAD31D8DE6C5}"/>
              </a:ext>
            </a:extLst>
          </p:cNvPr>
          <p:cNvSpPr>
            <a:spLocks noGrp="1"/>
          </p:cNvSpPr>
          <p:nvPr>
            <p:ph type="title"/>
          </p:nvPr>
        </p:nvSpPr>
        <p:spPr/>
        <p:txBody>
          <a:bodyPr>
            <a:normAutofit fontScale="90000"/>
          </a:bodyPr>
          <a:lstStyle/>
          <a:p>
            <a:r>
              <a:rPr lang="es-ES" sz="2200" b="0" i="0" dirty="0">
                <a:solidFill>
                  <a:srgbClr val="000000"/>
                </a:solidFill>
                <a:effectLst/>
                <a:latin typeface="Arial" panose="020B0604020202020204" pitchFamily="34" charset="0"/>
                <a:cs typeface="Arial" panose="020B0604020202020204" pitchFamily="34" charset="0"/>
              </a:rPr>
              <a:t>¿Está usted de acuerdo con la instalación de aire acondicionado en el servicio de consulta externa Especializada?</a:t>
            </a:r>
            <a:br>
              <a:rPr lang="es-ES" sz="2200" b="0" i="0" dirty="0">
                <a:solidFill>
                  <a:srgbClr val="000000"/>
                </a:solidFill>
                <a:effectLst/>
                <a:latin typeface="Arial" panose="020B0604020202020204" pitchFamily="34" charset="0"/>
                <a:cs typeface="Arial" panose="020B0604020202020204" pitchFamily="34" charset="0"/>
              </a:rPr>
            </a:br>
            <a:br>
              <a:rPr lang="es-ES" sz="2200" b="0" i="0" dirty="0">
                <a:solidFill>
                  <a:srgbClr val="000000"/>
                </a:solidFill>
                <a:effectLst/>
                <a:latin typeface="Arial" panose="020B0604020202020204" pitchFamily="34" charset="0"/>
                <a:cs typeface="Arial" panose="020B0604020202020204" pitchFamily="34" charset="0"/>
              </a:rPr>
            </a:br>
            <a:r>
              <a:rPr lang="es-ES" sz="1800" dirty="0">
                <a:solidFill>
                  <a:srgbClr val="000000"/>
                </a:solidFill>
                <a:latin typeface="Arial" panose="020B0604020202020204" pitchFamily="34" charset="0"/>
                <a:cs typeface="Arial" panose="020B0604020202020204" pitchFamily="34" charset="0"/>
              </a:rPr>
              <a:t>Total de encuestas 155 de las cuales 147 respondieron que Si están de acuerdo con la instalación de aire acondicionado  y 8 que No están de acuerdo</a:t>
            </a:r>
            <a:endParaRPr lang="es-CO" sz="1800" dirty="0">
              <a:latin typeface="Arial" panose="020B0604020202020204" pitchFamily="34" charset="0"/>
              <a:cs typeface="Arial" panose="020B0604020202020204" pitchFamily="34" charset="0"/>
            </a:endParaRPr>
          </a:p>
        </p:txBody>
      </p:sp>
      <p:graphicFrame>
        <p:nvGraphicFramePr>
          <p:cNvPr id="4" name="Marcador de contenido 3" descr="grafico donde observamos que el 95 porciento  esta de acuerdo con la instalación del aire acondicionado">
            <a:extLst>
              <a:ext uri="{FF2B5EF4-FFF2-40B4-BE49-F238E27FC236}">
                <a16:creationId xmlns:a16="http://schemas.microsoft.com/office/drawing/2014/main" id="{4B41C93D-AF1E-F807-FACF-483C515999B9}"/>
              </a:ext>
            </a:extLst>
          </p:cNvPr>
          <p:cNvGraphicFramePr>
            <a:graphicFrameLocks noGrp="1"/>
          </p:cNvGraphicFramePr>
          <p:nvPr>
            <p:ph idx="1"/>
            <p:extLst>
              <p:ext uri="{D42A27DB-BD31-4B8C-83A1-F6EECF244321}">
                <p14:modId xmlns:p14="http://schemas.microsoft.com/office/powerpoint/2010/main" val="4206672934"/>
              </p:ext>
            </p:extLst>
          </p:nvPr>
        </p:nvGraphicFramePr>
        <p:xfrm>
          <a:off x="838200" y="1825625"/>
          <a:ext cx="10793506" cy="45348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áfico 4" descr="grafico donde observamos que el 95 porciento esta de acuerdo con el aire en consulta externa">
            <a:extLst>
              <a:ext uri="{FF2B5EF4-FFF2-40B4-BE49-F238E27FC236}">
                <a16:creationId xmlns:a16="http://schemas.microsoft.com/office/drawing/2014/main" id="{4EF29FD8-9470-97B7-665C-9D0BA8F6620F}"/>
              </a:ext>
            </a:extLst>
          </p:cNvPr>
          <p:cNvGraphicFramePr>
            <a:graphicFrameLocks/>
          </p:cNvGraphicFramePr>
          <p:nvPr>
            <p:extLst>
              <p:ext uri="{D42A27DB-BD31-4B8C-83A1-F6EECF244321}">
                <p14:modId xmlns:p14="http://schemas.microsoft.com/office/powerpoint/2010/main" val="2976524079"/>
              </p:ext>
            </p:extLst>
          </p:nvPr>
        </p:nvGraphicFramePr>
        <p:xfrm>
          <a:off x="1573306" y="2003611"/>
          <a:ext cx="8377518" cy="43568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8927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152</Words>
  <Application>Microsoft Office PowerPoint</Application>
  <PresentationFormat>Panorámica</PresentationFormat>
  <Paragraphs>7</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¿Está usted de acuerdo con el mejoramiento de la infraestructura de la institución?  Total de encuestas 155 de las cuales 153 respondieron que Si están de acuerdo con el mejoramiento de la infraestructura  y 2 que No están de acuerdo</vt:lpstr>
      <vt:lpstr>¿Está usted de acuerdo con que la institución implemente sistemas de reaprovechamiento del agua a partir de la recolección de aguas lluvias y aires acondicionados?  Total de encuestas 155 de las cuales 153 respondieron que Si están de acuerdo con el mejoramiento de la infraestructura  y 2 que No están de acuerdo</vt:lpstr>
      <vt:lpstr>¿Está usted de acuerdo con la instalación de aire acondicionado en el servicio de consulta externa Especializada?  Total de encuestas 155 de las cuales 147 respondieron que Si están de acuerdo con la instalación de aire acondicionado  y 8 que No están de acuerdo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¿Está usted de acuerdo con el mejoramiento de la infraestructura de la institución?  Total de encuestas 155 de las cuales 153 respondieron que Si están de acuerdo con el mejoramiento de la infraestructura  y 2 que No están de acuerdo</dc:title>
  <dc:creator>Ingeniero Soporte</dc:creator>
  <cp:lastModifiedBy>Ingeniero Soporte</cp:lastModifiedBy>
  <cp:revision>2</cp:revision>
  <dcterms:created xsi:type="dcterms:W3CDTF">2022-08-09T15:28:03Z</dcterms:created>
  <dcterms:modified xsi:type="dcterms:W3CDTF">2022-09-15T18:24:35Z</dcterms:modified>
</cp:coreProperties>
</file>