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28" r:id="rId2"/>
  </p:sldMasterIdLst>
  <p:notesMasterIdLst>
    <p:notesMasterId r:id="rId13"/>
  </p:notesMasterIdLst>
  <p:sldIdLst>
    <p:sldId id="270" r:id="rId3"/>
    <p:sldId id="269" r:id="rId4"/>
    <p:sldId id="271" r:id="rId5"/>
    <p:sldId id="267" r:id="rId6"/>
    <p:sldId id="272" r:id="rId7"/>
    <p:sldId id="273" r:id="rId8"/>
    <p:sldId id="276" r:id="rId9"/>
    <p:sldId id="274" r:id="rId10"/>
    <p:sldId id="277" r:id="rId11"/>
    <p:sldId id="275" r:id="rId1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9A16"/>
    <a:srgbClr val="F5C5EF"/>
    <a:srgbClr val="F117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953" autoAdjust="0"/>
    <p:restoredTop sz="86499" autoAdjust="0"/>
  </p:normalViewPr>
  <p:slideViewPr>
    <p:cSldViewPr snapToGrid="0">
      <p:cViewPr varScale="1">
        <p:scale>
          <a:sx n="44" d="100"/>
          <a:sy n="44" d="100"/>
        </p:scale>
        <p:origin x="60" y="192"/>
      </p:cViewPr>
      <p:guideLst/>
    </p:cSldViewPr>
  </p:slideViewPr>
  <p:outlineViewPr>
    <p:cViewPr>
      <p:scale>
        <a:sx n="33" d="100"/>
        <a:sy n="33" d="100"/>
      </p:scale>
      <p:origin x="0" y="-981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192.168.20.250\privada\SGC\ISO9001\PROCESOS\5.%20GESTI&#211;N%20TALENTO%20HUMANO\3.%20INDICADORES%20POR%20PROCESO\GIM-DA-07%20REGISTRO%20Y%20ANALISIS%20DE%20INDICADOR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192.168.20.250\privada\SGC\ISO9001\PROCESOS\5.%20GESTI&#211;N%20TALENTO%20HUMANO\3.%20INDICADORES%20POR%20PROCESO\GIM-DA-07%20REGISTRO%20Y%20ANALISIS%20DE%20INDICADORE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'G TALENTO HUM indic 3'!$D$21</c:f>
              <c:strCache>
                <c:ptCount val="1"/>
                <c:pt idx="0">
                  <c:v>Resultado</c:v>
                </c:pt>
              </c:strCache>
            </c:strRef>
          </c:tx>
          <c:spPr>
            <a:solidFill>
              <a:schemeClr val="accent1"/>
            </a:solidFill>
            <a:ln>
              <a:noFill/>
            </a:ln>
            <a:effectLst/>
          </c:spPr>
          <c:invertIfNegative val="0"/>
          <c:dPt>
            <c:idx val="0"/>
            <c:invertIfNegative val="0"/>
            <c:bubble3D val="0"/>
            <c:spPr>
              <a:solidFill>
                <a:srgbClr val="92D050"/>
              </a:solidFill>
              <a:ln>
                <a:noFill/>
              </a:ln>
              <a:effectLst/>
            </c:spPr>
            <c:extLst>
              <c:ext xmlns:c16="http://schemas.microsoft.com/office/drawing/2014/chart" uri="{C3380CC4-5D6E-409C-BE32-E72D297353CC}">
                <c16:uniqueId val="{00000001-2BF1-47CE-880B-953ED765D11B}"/>
              </c:ext>
            </c:extLst>
          </c:dPt>
          <c:dPt>
            <c:idx val="1"/>
            <c:invertIfNegative val="0"/>
            <c:bubble3D val="0"/>
            <c:spPr>
              <a:solidFill>
                <a:srgbClr val="92D050"/>
              </a:solidFill>
              <a:ln>
                <a:noFill/>
              </a:ln>
              <a:effectLst/>
            </c:spPr>
            <c:extLst>
              <c:ext xmlns:c16="http://schemas.microsoft.com/office/drawing/2014/chart" uri="{C3380CC4-5D6E-409C-BE32-E72D297353CC}">
                <c16:uniqueId val="{00000003-2BF1-47CE-880B-953ED765D11B}"/>
              </c:ext>
            </c:extLst>
          </c:dPt>
          <c:dPt>
            <c:idx val="4"/>
            <c:invertIfNegative val="0"/>
            <c:bubble3D val="0"/>
            <c:spPr>
              <a:solidFill>
                <a:srgbClr val="CC3399"/>
              </a:solidFill>
              <a:ln>
                <a:noFill/>
              </a:ln>
              <a:effectLst/>
            </c:spPr>
            <c:extLst>
              <c:ext xmlns:c16="http://schemas.microsoft.com/office/drawing/2014/chart" uri="{C3380CC4-5D6E-409C-BE32-E72D297353CC}">
                <c16:uniqueId val="{00000005-2BF1-47CE-880B-953ED765D11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 TALENTO HUM indic 3'!$A$22:$A$29</c:f>
              <c:strCache>
                <c:ptCount val="8"/>
                <c:pt idx="0">
                  <c:v>I Semestre Año 2019</c:v>
                </c:pt>
                <c:pt idx="1">
                  <c:v>II Semestre Año 2019</c:v>
                </c:pt>
                <c:pt idx="2">
                  <c:v>I Semestre Año 2020</c:v>
                </c:pt>
                <c:pt idx="3">
                  <c:v>II Semestre Año 2020</c:v>
                </c:pt>
                <c:pt idx="4">
                  <c:v>I Semestre Año 2021</c:v>
                </c:pt>
                <c:pt idx="5">
                  <c:v>II Semestre Año 2021</c:v>
                </c:pt>
                <c:pt idx="6">
                  <c:v>I Semestre Año 2022</c:v>
                </c:pt>
                <c:pt idx="7">
                  <c:v>II Semestre Año 2022</c:v>
                </c:pt>
              </c:strCache>
            </c:strRef>
          </c:cat>
          <c:val>
            <c:numRef>
              <c:f>'G TALENTO HUM indic 3'!$D$22:$D$29</c:f>
              <c:numCache>
                <c:formatCode>0%</c:formatCode>
                <c:ptCount val="8"/>
                <c:pt idx="0">
                  <c:v>1</c:v>
                </c:pt>
                <c:pt idx="1">
                  <c:v>0.88888888888888884</c:v>
                </c:pt>
                <c:pt idx="2">
                  <c:v>0.90909090909090906</c:v>
                </c:pt>
                <c:pt idx="3">
                  <c:v>0.83333333333333337</c:v>
                </c:pt>
                <c:pt idx="4">
                  <c:v>0.95652173913043481</c:v>
                </c:pt>
                <c:pt idx="5">
                  <c:v>1</c:v>
                </c:pt>
                <c:pt idx="6">
                  <c:v>0.6</c:v>
                </c:pt>
                <c:pt idx="7">
                  <c:v>0</c:v>
                </c:pt>
              </c:numCache>
            </c:numRef>
          </c:val>
          <c:extLst>
            <c:ext xmlns:c16="http://schemas.microsoft.com/office/drawing/2014/chart" uri="{C3380CC4-5D6E-409C-BE32-E72D297353CC}">
              <c16:uniqueId val="{00000006-2BF1-47CE-880B-953ED765D11B}"/>
            </c:ext>
          </c:extLst>
        </c:ser>
        <c:dLbls>
          <c:showLegendKey val="0"/>
          <c:showVal val="0"/>
          <c:showCatName val="0"/>
          <c:showSerName val="0"/>
          <c:showPercent val="0"/>
          <c:showBubbleSize val="0"/>
        </c:dLbls>
        <c:gapWidth val="219"/>
        <c:overlap val="-27"/>
        <c:axId val="407261656"/>
        <c:axId val="407264792"/>
      </c:barChart>
      <c:lineChart>
        <c:grouping val="stacked"/>
        <c:varyColors val="0"/>
        <c:ser>
          <c:idx val="1"/>
          <c:order val="1"/>
          <c:tx>
            <c:strRef>
              <c:f>'G TALENTO HUM indic 3'!$E$21</c:f>
              <c:strCache>
                <c:ptCount val="1"/>
                <c:pt idx="0">
                  <c:v>Meta</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'G TALENTO HUM indic 3'!$A$22:$A$29</c:f>
              <c:strCache>
                <c:ptCount val="8"/>
                <c:pt idx="0">
                  <c:v>I Semestre Año 2019</c:v>
                </c:pt>
                <c:pt idx="1">
                  <c:v>II Semestre Año 2019</c:v>
                </c:pt>
                <c:pt idx="2">
                  <c:v>I Semestre Año 2020</c:v>
                </c:pt>
                <c:pt idx="3">
                  <c:v>II Semestre Año 2020</c:v>
                </c:pt>
                <c:pt idx="4">
                  <c:v>I Semestre Año 2021</c:v>
                </c:pt>
                <c:pt idx="5">
                  <c:v>II Semestre Año 2021</c:v>
                </c:pt>
                <c:pt idx="6">
                  <c:v>I Semestre Año 2022</c:v>
                </c:pt>
                <c:pt idx="7">
                  <c:v>II Semestre Año 2022</c:v>
                </c:pt>
              </c:strCache>
            </c:strRef>
          </c:cat>
          <c:val>
            <c:numRef>
              <c:f>'G TALENTO HUM indic 3'!$E$22:$E$29</c:f>
              <c:numCache>
                <c:formatCode>0%</c:formatCode>
                <c:ptCount val="8"/>
                <c:pt idx="0">
                  <c:v>0.8</c:v>
                </c:pt>
                <c:pt idx="1">
                  <c:v>0.8</c:v>
                </c:pt>
                <c:pt idx="2">
                  <c:v>0.8</c:v>
                </c:pt>
                <c:pt idx="3">
                  <c:v>0.8</c:v>
                </c:pt>
                <c:pt idx="4">
                  <c:v>0.8</c:v>
                </c:pt>
                <c:pt idx="5">
                  <c:v>0.8</c:v>
                </c:pt>
                <c:pt idx="6">
                  <c:v>0.8</c:v>
                </c:pt>
                <c:pt idx="7">
                  <c:v>0.8</c:v>
                </c:pt>
              </c:numCache>
            </c:numRef>
          </c:val>
          <c:smooth val="0"/>
          <c:extLst>
            <c:ext xmlns:c16="http://schemas.microsoft.com/office/drawing/2014/chart" uri="{C3380CC4-5D6E-409C-BE32-E72D297353CC}">
              <c16:uniqueId val="{00000007-2BF1-47CE-880B-953ED765D11B}"/>
            </c:ext>
          </c:extLst>
        </c:ser>
        <c:dLbls>
          <c:showLegendKey val="0"/>
          <c:showVal val="0"/>
          <c:showCatName val="0"/>
          <c:showSerName val="0"/>
          <c:showPercent val="0"/>
          <c:showBubbleSize val="0"/>
        </c:dLbls>
        <c:marker val="1"/>
        <c:smooth val="0"/>
        <c:axId val="407261656"/>
        <c:axId val="407264792"/>
      </c:lineChart>
      <c:catAx>
        <c:axId val="407261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s-CO"/>
          </a:p>
        </c:txPr>
        <c:crossAx val="407264792"/>
        <c:crosses val="autoZero"/>
        <c:auto val="1"/>
        <c:lblAlgn val="ctr"/>
        <c:lblOffset val="100"/>
        <c:noMultiLvlLbl val="1"/>
      </c:catAx>
      <c:valAx>
        <c:axId val="4072647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4072616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2982184798426183E-2"/>
          <c:y val="5.4402027478281052E-2"/>
          <c:w val="0.92374589497939974"/>
          <c:h val="0.83086771817958438"/>
        </c:manualLayout>
      </c:layout>
      <c:barChart>
        <c:barDir val="col"/>
        <c:grouping val="clustered"/>
        <c:varyColors val="0"/>
        <c:ser>
          <c:idx val="0"/>
          <c:order val="0"/>
          <c:tx>
            <c:strRef>
              <c:f>'G TALENTO HUM indic 2'!$D$21</c:f>
              <c:strCache>
                <c:ptCount val="1"/>
                <c:pt idx="0">
                  <c:v>Resultado</c:v>
                </c:pt>
              </c:strCache>
            </c:strRef>
          </c:tx>
          <c:spPr>
            <a:solidFill>
              <a:schemeClr val="accent1"/>
            </a:solidFill>
            <a:ln>
              <a:noFill/>
            </a:ln>
            <a:effectLst/>
          </c:spPr>
          <c:invertIfNegative val="0"/>
          <c:dPt>
            <c:idx val="0"/>
            <c:invertIfNegative val="0"/>
            <c:bubble3D val="0"/>
            <c:spPr>
              <a:solidFill>
                <a:srgbClr val="92D050"/>
              </a:solidFill>
              <a:ln>
                <a:noFill/>
              </a:ln>
              <a:effectLst/>
            </c:spPr>
            <c:extLst>
              <c:ext xmlns:c16="http://schemas.microsoft.com/office/drawing/2014/chart" uri="{C3380CC4-5D6E-409C-BE32-E72D297353CC}">
                <c16:uniqueId val="{00000001-54D3-4119-9C96-757B4C41725E}"/>
              </c:ext>
            </c:extLst>
          </c:dPt>
          <c:dPt>
            <c:idx val="1"/>
            <c:invertIfNegative val="0"/>
            <c:bubble3D val="0"/>
            <c:spPr>
              <a:solidFill>
                <a:srgbClr val="92D050"/>
              </a:solidFill>
              <a:ln>
                <a:noFill/>
              </a:ln>
              <a:effectLst/>
            </c:spPr>
            <c:extLst>
              <c:ext xmlns:c16="http://schemas.microsoft.com/office/drawing/2014/chart" uri="{C3380CC4-5D6E-409C-BE32-E72D297353CC}">
                <c16:uniqueId val="{00000003-54D3-4119-9C96-757B4C41725E}"/>
              </c:ext>
            </c:extLst>
          </c:dPt>
          <c:dPt>
            <c:idx val="4"/>
            <c:invertIfNegative val="0"/>
            <c:bubble3D val="0"/>
            <c:spPr>
              <a:solidFill>
                <a:srgbClr val="CC3399"/>
              </a:solidFill>
              <a:ln>
                <a:noFill/>
              </a:ln>
              <a:effectLst/>
            </c:spPr>
            <c:extLst>
              <c:ext xmlns:c16="http://schemas.microsoft.com/office/drawing/2014/chart" uri="{C3380CC4-5D6E-409C-BE32-E72D297353CC}">
                <c16:uniqueId val="{00000005-54D3-4119-9C96-757B4C41725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 TALENTO HUM indic 2'!$A$22:$A$29</c:f>
              <c:strCache>
                <c:ptCount val="8"/>
                <c:pt idx="0">
                  <c:v>I Semestre Año 2019</c:v>
                </c:pt>
                <c:pt idx="1">
                  <c:v>II Semestre Año 2019</c:v>
                </c:pt>
                <c:pt idx="2">
                  <c:v>I Semestre Año 2020</c:v>
                </c:pt>
                <c:pt idx="3">
                  <c:v>II Semestre Año 2020</c:v>
                </c:pt>
                <c:pt idx="4">
                  <c:v>I Semestre Año 2021</c:v>
                </c:pt>
                <c:pt idx="5">
                  <c:v>II Semestre Año 2021</c:v>
                </c:pt>
                <c:pt idx="6">
                  <c:v>I Semestre Año 2022</c:v>
                </c:pt>
                <c:pt idx="7">
                  <c:v>II Semestre Año 2022</c:v>
                </c:pt>
              </c:strCache>
            </c:strRef>
          </c:cat>
          <c:val>
            <c:numRef>
              <c:f>'G TALENTO HUM indic 2'!$D$22:$D$29</c:f>
              <c:numCache>
                <c:formatCode>0%</c:formatCode>
                <c:ptCount val="8"/>
                <c:pt idx="0">
                  <c:v>1</c:v>
                </c:pt>
                <c:pt idx="1">
                  <c:v>1</c:v>
                </c:pt>
                <c:pt idx="2">
                  <c:v>0.84615384615384615</c:v>
                </c:pt>
                <c:pt idx="3">
                  <c:v>0.88888888888888884</c:v>
                </c:pt>
                <c:pt idx="4">
                  <c:v>0.8</c:v>
                </c:pt>
                <c:pt idx="5">
                  <c:v>0.88888888888888884</c:v>
                </c:pt>
                <c:pt idx="6">
                  <c:v>0.94736842105263153</c:v>
                </c:pt>
                <c:pt idx="7">
                  <c:v>0</c:v>
                </c:pt>
              </c:numCache>
            </c:numRef>
          </c:val>
          <c:extLst>
            <c:ext xmlns:c16="http://schemas.microsoft.com/office/drawing/2014/chart" uri="{C3380CC4-5D6E-409C-BE32-E72D297353CC}">
              <c16:uniqueId val="{00000006-54D3-4119-9C96-757B4C41725E}"/>
            </c:ext>
          </c:extLst>
        </c:ser>
        <c:dLbls>
          <c:showLegendKey val="0"/>
          <c:showVal val="0"/>
          <c:showCatName val="0"/>
          <c:showSerName val="0"/>
          <c:showPercent val="0"/>
          <c:showBubbleSize val="0"/>
        </c:dLbls>
        <c:gapWidth val="219"/>
        <c:overlap val="-27"/>
        <c:axId val="407268320"/>
        <c:axId val="407263616"/>
      </c:barChart>
      <c:lineChart>
        <c:grouping val="stacked"/>
        <c:varyColors val="0"/>
        <c:ser>
          <c:idx val="1"/>
          <c:order val="1"/>
          <c:tx>
            <c:strRef>
              <c:f>'G TALENTO HUM indic 2'!$E$21</c:f>
              <c:strCache>
                <c:ptCount val="1"/>
                <c:pt idx="0">
                  <c:v>Meta</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'G TALENTO HUM indic 2'!$A$22:$A$29</c:f>
              <c:strCache>
                <c:ptCount val="8"/>
                <c:pt idx="0">
                  <c:v>I Semestre Año 2019</c:v>
                </c:pt>
                <c:pt idx="1">
                  <c:v>II Semestre Año 2019</c:v>
                </c:pt>
                <c:pt idx="2">
                  <c:v>I Semestre Año 2020</c:v>
                </c:pt>
                <c:pt idx="3">
                  <c:v>II Semestre Año 2020</c:v>
                </c:pt>
                <c:pt idx="4">
                  <c:v>I Semestre Año 2021</c:v>
                </c:pt>
                <c:pt idx="5">
                  <c:v>II Semestre Año 2021</c:v>
                </c:pt>
                <c:pt idx="6">
                  <c:v>I Semestre Año 2022</c:v>
                </c:pt>
                <c:pt idx="7">
                  <c:v>II Semestre Año 2022</c:v>
                </c:pt>
              </c:strCache>
            </c:strRef>
          </c:cat>
          <c:val>
            <c:numRef>
              <c:f>'G TALENTO HUM indic 2'!$E$22:$E$29</c:f>
              <c:numCache>
                <c:formatCode>0%</c:formatCode>
                <c:ptCount val="8"/>
                <c:pt idx="0">
                  <c:v>0.8</c:v>
                </c:pt>
                <c:pt idx="1">
                  <c:v>0.8</c:v>
                </c:pt>
                <c:pt idx="2">
                  <c:v>0.8</c:v>
                </c:pt>
                <c:pt idx="3">
                  <c:v>0.8</c:v>
                </c:pt>
                <c:pt idx="4">
                  <c:v>0.8</c:v>
                </c:pt>
                <c:pt idx="5">
                  <c:v>0.8</c:v>
                </c:pt>
                <c:pt idx="6">
                  <c:v>0.8</c:v>
                </c:pt>
                <c:pt idx="7">
                  <c:v>0.8</c:v>
                </c:pt>
              </c:numCache>
            </c:numRef>
          </c:val>
          <c:smooth val="0"/>
          <c:extLst>
            <c:ext xmlns:c16="http://schemas.microsoft.com/office/drawing/2014/chart" uri="{C3380CC4-5D6E-409C-BE32-E72D297353CC}">
              <c16:uniqueId val="{00000007-54D3-4119-9C96-757B4C41725E}"/>
            </c:ext>
          </c:extLst>
        </c:ser>
        <c:dLbls>
          <c:showLegendKey val="0"/>
          <c:showVal val="0"/>
          <c:showCatName val="0"/>
          <c:showSerName val="0"/>
          <c:showPercent val="0"/>
          <c:showBubbleSize val="0"/>
        </c:dLbls>
        <c:marker val="1"/>
        <c:smooth val="0"/>
        <c:axId val="407268320"/>
        <c:axId val="407263616"/>
      </c:lineChart>
      <c:catAx>
        <c:axId val="407268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s-CO"/>
          </a:p>
        </c:txPr>
        <c:crossAx val="407263616"/>
        <c:crosses val="autoZero"/>
        <c:auto val="1"/>
        <c:lblAlgn val="ctr"/>
        <c:lblOffset val="100"/>
        <c:noMultiLvlLbl val="1"/>
      </c:catAx>
      <c:valAx>
        <c:axId val="4072636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4072683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1F9FC9-AC62-4B9C-80F6-B6150C91684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CO"/>
        </a:p>
      </dgm:t>
    </dgm:pt>
    <dgm:pt modelId="{1A0EE3AF-0651-42E5-90F6-F6FD28FFB1D5}">
      <dgm:prSet phldrT="[Texto]" custT="1"/>
      <dgm:spPr>
        <a:solidFill>
          <a:schemeClr val="accent6">
            <a:lumMod val="75000"/>
            <a:alpha val="90000"/>
          </a:schemeClr>
        </a:solidFill>
      </dgm:spPr>
      <dgm:t>
        <a:bodyPr/>
        <a:lstStyle/>
        <a:p>
          <a:r>
            <a:rPr lang="es-ES" sz="1800" dirty="0"/>
            <a:t>Porcentaje Cumplimiento Plan de Bienestar e </a:t>
          </a:r>
          <a:r>
            <a:rPr lang="es-ES" sz="1800" dirty="0">
              <a:solidFill>
                <a:schemeClr val="tx1"/>
              </a:solidFill>
            </a:rPr>
            <a:t>Incentivos</a:t>
          </a:r>
          <a:endParaRPr lang="es-CO" sz="1800" dirty="0">
            <a:solidFill>
              <a:schemeClr val="tx1"/>
            </a:solidFill>
          </a:endParaRPr>
        </a:p>
      </dgm:t>
    </dgm:pt>
    <dgm:pt modelId="{D4D33C42-15C7-4FF2-90B7-8BE1FD169112}" type="parTrans" cxnId="{637DDA77-0E3A-4F7D-AFEE-51599118A389}">
      <dgm:prSet/>
      <dgm:spPr/>
      <dgm:t>
        <a:bodyPr/>
        <a:lstStyle/>
        <a:p>
          <a:endParaRPr lang="es-CO"/>
        </a:p>
      </dgm:t>
    </dgm:pt>
    <dgm:pt modelId="{44BAE264-895D-4516-970F-656EB5B3A7CF}" type="sibTrans" cxnId="{637DDA77-0E3A-4F7D-AFEE-51599118A389}">
      <dgm:prSet/>
      <dgm:spPr/>
      <dgm:t>
        <a:bodyPr/>
        <a:lstStyle/>
        <a:p>
          <a:endParaRPr lang="es-CO"/>
        </a:p>
      </dgm:t>
    </dgm:pt>
    <dgm:pt modelId="{FBAA2427-BB20-4DEF-A0F9-B0976F5F35C6}">
      <dgm:prSet phldrT="[Texto]" custT="1"/>
      <dgm:spPr/>
      <dgm:t>
        <a:bodyPr/>
        <a:lstStyle/>
        <a:p>
          <a:r>
            <a:rPr lang="es-CO" sz="3200" dirty="0"/>
            <a:t>INDICADORES  </a:t>
          </a:r>
        </a:p>
      </dgm:t>
    </dgm:pt>
    <dgm:pt modelId="{4328E790-E717-41F2-A53B-5F95F55E3994}" type="parTrans" cxnId="{0DE4CA39-143E-41BF-963D-42457147B78D}">
      <dgm:prSet/>
      <dgm:spPr/>
      <dgm:t>
        <a:bodyPr/>
        <a:lstStyle/>
        <a:p>
          <a:endParaRPr lang="es-CO"/>
        </a:p>
      </dgm:t>
    </dgm:pt>
    <dgm:pt modelId="{5F3A2490-E31E-43DD-AD68-85162451A427}" type="sibTrans" cxnId="{0DE4CA39-143E-41BF-963D-42457147B78D}">
      <dgm:prSet/>
      <dgm:spPr/>
      <dgm:t>
        <a:bodyPr/>
        <a:lstStyle/>
        <a:p>
          <a:endParaRPr lang="es-CO"/>
        </a:p>
      </dgm:t>
    </dgm:pt>
    <dgm:pt modelId="{87209438-1776-4527-8E2A-39F50477C090}">
      <dgm:prSet custT="1"/>
      <dgm:spPr>
        <a:solidFill>
          <a:schemeClr val="accent6">
            <a:lumMod val="75000"/>
            <a:alpha val="90000"/>
          </a:schemeClr>
        </a:solidFill>
      </dgm:spPr>
      <dgm:t>
        <a:bodyPr/>
        <a:lstStyle/>
        <a:p>
          <a:r>
            <a:rPr lang="es-CO" sz="1800" dirty="0"/>
            <a:t>Meta:                                              80%</a:t>
          </a:r>
        </a:p>
      </dgm:t>
    </dgm:pt>
    <dgm:pt modelId="{7F38578C-9A06-4487-AF03-C90D78B3F4B0}" type="parTrans" cxnId="{30EF0A27-9940-471A-9A44-B7B7B0C89BFF}">
      <dgm:prSet/>
      <dgm:spPr/>
      <dgm:t>
        <a:bodyPr/>
        <a:lstStyle/>
        <a:p>
          <a:endParaRPr lang="es-CO"/>
        </a:p>
      </dgm:t>
    </dgm:pt>
    <dgm:pt modelId="{CEF3B1EC-BCA5-44B3-8A5E-B48F5EFE2503}" type="sibTrans" cxnId="{30EF0A27-9940-471A-9A44-B7B7B0C89BFF}">
      <dgm:prSet/>
      <dgm:spPr/>
      <dgm:t>
        <a:bodyPr/>
        <a:lstStyle/>
        <a:p>
          <a:endParaRPr lang="es-CO"/>
        </a:p>
      </dgm:t>
    </dgm:pt>
    <dgm:pt modelId="{7008E2C9-29BC-49E4-BBCF-57C38B1062A8}" type="pres">
      <dgm:prSet presAssocID="{E31F9FC9-AC62-4B9C-80F6-B6150C916845}" presName="Name0" presStyleCnt="0">
        <dgm:presLayoutVars>
          <dgm:dir/>
          <dgm:animLvl val="lvl"/>
          <dgm:resizeHandles val="exact"/>
        </dgm:presLayoutVars>
      </dgm:prSet>
      <dgm:spPr/>
    </dgm:pt>
    <dgm:pt modelId="{675202CE-692D-4803-B78A-CBFE18E1E9B5}" type="pres">
      <dgm:prSet presAssocID="{FBAA2427-BB20-4DEF-A0F9-B0976F5F35C6}" presName="linNode" presStyleCnt="0"/>
      <dgm:spPr/>
    </dgm:pt>
    <dgm:pt modelId="{6EADBBD5-DFE1-4F19-8BD2-6B8EF11B99EC}" type="pres">
      <dgm:prSet presAssocID="{FBAA2427-BB20-4DEF-A0F9-B0976F5F35C6}" presName="parentText" presStyleLbl="node1" presStyleIdx="0" presStyleCnt="1">
        <dgm:presLayoutVars>
          <dgm:chMax val="1"/>
          <dgm:bulletEnabled val="1"/>
        </dgm:presLayoutVars>
      </dgm:prSet>
      <dgm:spPr/>
    </dgm:pt>
    <dgm:pt modelId="{62A49EDC-4C70-416B-9512-86FAD2C6915F}" type="pres">
      <dgm:prSet presAssocID="{FBAA2427-BB20-4DEF-A0F9-B0976F5F35C6}" presName="descendantText" presStyleLbl="alignAccFollowNode1" presStyleIdx="0" presStyleCnt="1" custLinFactNeighborX="2957" custLinFactNeighborY="3292">
        <dgm:presLayoutVars>
          <dgm:bulletEnabled val="1"/>
        </dgm:presLayoutVars>
      </dgm:prSet>
      <dgm:spPr/>
    </dgm:pt>
  </dgm:ptLst>
  <dgm:cxnLst>
    <dgm:cxn modelId="{30EF0A27-9940-471A-9A44-B7B7B0C89BFF}" srcId="{FBAA2427-BB20-4DEF-A0F9-B0976F5F35C6}" destId="{87209438-1776-4527-8E2A-39F50477C090}" srcOrd="1" destOrd="0" parTransId="{7F38578C-9A06-4487-AF03-C90D78B3F4B0}" sibTransId="{CEF3B1EC-BCA5-44B3-8A5E-B48F5EFE2503}"/>
    <dgm:cxn modelId="{F3C48D2C-5148-4CE2-9EA9-28DF815C6D96}" type="presOf" srcId="{87209438-1776-4527-8E2A-39F50477C090}" destId="{62A49EDC-4C70-416B-9512-86FAD2C6915F}" srcOrd="0" destOrd="1" presId="urn:microsoft.com/office/officeart/2005/8/layout/vList5"/>
    <dgm:cxn modelId="{0DE4CA39-143E-41BF-963D-42457147B78D}" srcId="{E31F9FC9-AC62-4B9C-80F6-B6150C916845}" destId="{FBAA2427-BB20-4DEF-A0F9-B0976F5F35C6}" srcOrd="0" destOrd="0" parTransId="{4328E790-E717-41F2-A53B-5F95F55E3994}" sibTransId="{5F3A2490-E31E-43DD-AD68-85162451A427}"/>
    <dgm:cxn modelId="{B62AF26F-C7A0-47A0-BE60-D65F3AB17874}" type="presOf" srcId="{FBAA2427-BB20-4DEF-A0F9-B0976F5F35C6}" destId="{6EADBBD5-DFE1-4F19-8BD2-6B8EF11B99EC}" srcOrd="0" destOrd="0" presId="urn:microsoft.com/office/officeart/2005/8/layout/vList5"/>
    <dgm:cxn modelId="{B4851274-C13F-4612-88EF-8419735CC8DD}" type="presOf" srcId="{1A0EE3AF-0651-42E5-90F6-F6FD28FFB1D5}" destId="{62A49EDC-4C70-416B-9512-86FAD2C6915F}" srcOrd="0" destOrd="0" presId="urn:microsoft.com/office/officeart/2005/8/layout/vList5"/>
    <dgm:cxn modelId="{637DDA77-0E3A-4F7D-AFEE-51599118A389}" srcId="{FBAA2427-BB20-4DEF-A0F9-B0976F5F35C6}" destId="{1A0EE3AF-0651-42E5-90F6-F6FD28FFB1D5}" srcOrd="0" destOrd="0" parTransId="{D4D33C42-15C7-4FF2-90B7-8BE1FD169112}" sibTransId="{44BAE264-895D-4516-970F-656EB5B3A7CF}"/>
    <dgm:cxn modelId="{6D6715BB-E2C0-41C4-9637-59BCB3149B02}" type="presOf" srcId="{E31F9FC9-AC62-4B9C-80F6-B6150C916845}" destId="{7008E2C9-29BC-49E4-BBCF-57C38B1062A8}" srcOrd="0" destOrd="0" presId="urn:microsoft.com/office/officeart/2005/8/layout/vList5"/>
    <dgm:cxn modelId="{2FCE91E1-D8BE-41A5-AC5D-E97F7112751A}" type="presParOf" srcId="{7008E2C9-29BC-49E4-BBCF-57C38B1062A8}" destId="{675202CE-692D-4803-B78A-CBFE18E1E9B5}" srcOrd="0" destOrd="0" presId="urn:microsoft.com/office/officeart/2005/8/layout/vList5"/>
    <dgm:cxn modelId="{AAFF1A4F-EE0B-46A7-A26B-20E06705A35E}" type="presParOf" srcId="{675202CE-692D-4803-B78A-CBFE18E1E9B5}" destId="{6EADBBD5-DFE1-4F19-8BD2-6B8EF11B99EC}" srcOrd="0" destOrd="0" presId="urn:microsoft.com/office/officeart/2005/8/layout/vList5"/>
    <dgm:cxn modelId="{B25FED3E-879B-4EA7-A628-3140AD9C2E56}" type="presParOf" srcId="{675202CE-692D-4803-B78A-CBFE18E1E9B5}" destId="{62A49EDC-4C70-416B-9512-86FAD2C6915F}" srcOrd="1" destOrd="0" presId="urn:microsoft.com/office/officeart/2005/8/layout/vList5"/>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1F9FC9-AC62-4B9C-80F6-B6150C91684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CO"/>
        </a:p>
      </dgm:t>
    </dgm:pt>
    <dgm:pt modelId="{1A0EE3AF-0651-42E5-90F6-F6FD28FFB1D5}">
      <dgm:prSet phldrT="[Texto]" custT="1"/>
      <dgm:spPr/>
      <dgm:t>
        <a:bodyPr/>
        <a:lstStyle/>
        <a:p>
          <a:r>
            <a:rPr lang="es-CO" sz="1800" dirty="0"/>
            <a:t>Porcentaje  Cumplimiento Plan Capacitación</a:t>
          </a:r>
        </a:p>
      </dgm:t>
    </dgm:pt>
    <dgm:pt modelId="{D4D33C42-15C7-4FF2-90B7-8BE1FD169112}" type="parTrans" cxnId="{637DDA77-0E3A-4F7D-AFEE-51599118A389}">
      <dgm:prSet/>
      <dgm:spPr/>
      <dgm:t>
        <a:bodyPr/>
        <a:lstStyle/>
        <a:p>
          <a:endParaRPr lang="es-CO"/>
        </a:p>
      </dgm:t>
    </dgm:pt>
    <dgm:pt modelId="{44BAE264-895D-4516-970F-656EB5B3A7CF}" type="sibTrans" cxnId="{637DDA77-0E3A-4F7D-AFEE-51599118A389}">
      <dgm:prSet/>
      <dgm:spPr/>
      <dgm:t>
        <a:bodyPr/>
        <a:lstStyle/>
        <a:p>
          <a:endParaRPr lang="es-CO"/>
        </a:p>
      </dgm:t>
    </dgm:pt>
    <dgm:pt modelId="{FBAA2427-BB20-4DEF-A0F9-B0976F5F35C6}">
      <dgm:prSet phldrT="[Texto]" custT="1"/>
      <dgm:spPr/>
      <dgm:t>
        <a:bodyPr/>
        <a:lstStyle/>
        <a:p>
          <a:r>
            <a:rPr lang="es-CO" sz="3200" dirty="0"/>
            <a:t>INDICADORES  </a:t>
          </a:r>
        </a:p>
      </dgm:t>
    </dgm:pt>
    <dgm:pt modelId="{4328E790-E717-41F2-A53B-5F95F55E3994}" type="parTrans" cxnId="{0DE4CA39-143E-41BF-963D-42457147B78D}">
      <dgm:prSet/>
      <dgm:spPr/>
      <dgm:t>
        <a:bodyPr/>
        <a:lstStyle/>
        <a:p>
          <a:endParaRPr lang="es-CO"/>
        </a:p>
      </dgm:t>
    </dgm:pt>
    <dgm:pt modelId="{5F3A2490-E31E-43DD-AD68-85162451A427}" type="sibTrans" cxnId="{0DE4CA39-143E-41BF-963D-42457147B78D}">
      <dgm:prSet/>
      <dgm:spPr/>
      <dgm:t>
        <a:bodyPr/>
        <a:lstStyle/>
        <a:p>
          <a:endParaRPr lang="es-CO"/>
        </a:p>
      </dgm:t>
    </dgm:pt>
    <dgm:pt modelId="{3FD6331A-BA3F-4BFA-8E1D-A55D11815EA4}">
      <dgm:prSet custT="1"/>
      <dgm:spPr/>
      <dgm:t>
        <a:bodyPr/>
        <a:lstStyle/>
        <a:p>
          <a:r>
            <a:rPr lang="es-CO" sz="1800" dirty="0"/>
            <a:t>Meta:                                              80%</a:t>
          </a:r>
        </a:p>
      </dgm:t>
    </dgm:pt>
    <dgm:pt modelId="{A593D611-9C73-498A-9F97-28D142DE3997}" type="parTrans" cxnId="{5FD53ABE-128E-4916-A384-89217F5645C9}">
      <dgm:prSet/>
      <dgm:spPr/>
      <dgm:t>
        <a:bodyPr/>
        <a:lstStyle/>
        <a:p>
          <a:endParaRPr lang="es-CO"/>
        </a:p>
      </dgm:t>
    </dgm:pt>
    <dgm:pt modelId="{88C41002-6BEB-416A-8F6C-72B08501A3BD}" type="sibTrans" cxnId="{5FD53ABE-128E-4916-A384-89217F5645C9}">
      <dgm:prSet/>
      <dgm:spPr/>
      <dgm:t>
        <a:bodyPr/>
        <a:lstStyle/>
        <a:p>
          <a:endParaRPr lang="es-CO"/>
        </a:p>
      </dgm:t>
    </dgm:pt>
    <dgm:pt modelId="{7008E2C9-29BC-49E4-BBCF-57C38B1062A8}" type="pres">
      <dgm:prSet presAssocID="{E31F9FC9-AC62-4B9C-80F6-B6150C916845}" presName="Name0" presStyleCnt="0">
        <dgm:presLayoutVars>
          <dgm:dir/>
          <dgm:animLvl val="lvl"/>
          <dgm:resizeHandles val="exact"/>
        </dgm:presLayoutVars>
      </dgm:prSet>
      <dgm:spPr/>
    </dgm:pt>
    <dgm:pt modelId="{675202CE-692D-4803-B78A-CBFE18E1E9B5}" type="pres">
      <dgm:prSet presAssocID="{FBAA2427-BB20-4DEF-A0F9-B0976F5F35C6}" presName="linNode" presStyleCnt="0"/>
      <dgm:spPr/>
    </dgm:pt>
    <dgm:pt modelId="{6EADBBD5-DFE1-4F19-8BD2-6B8EF11B99EC}" type="pres">
      <dgm:prSet presAssocID="{FBAA2427-BB20-4DEF-A0F9-B0976F5F35C6}" presName="parentText" presStyleLbl="node1" presStyleIdx="0" presStyleCnt="1">
        <dgm:presLayoutVars>
          <dgm:chMax val="1"/>
          <dgm:bulletEnabled val="1"/>
        </dgm:presLayoutVars>
      </dgm:prSet>
      <dgm:spPr/>
    </dgm:pt>
    <dgm:pt modelId="{62A49EDC-4C70-416B-9512-86FAD2C6915F}" type="pres">
      <dgm:prSet presAssocID="{FBAA2427-BB20-4DEF-A0F9-B0976F5F35C6}" presName="descendantText" presStyleLbl="alignAccFollowNode1" presStyleIdx="0" presStyleCnt="1" custLinFactNeighborX="2957" custLinFactNeighborY="3292">
        <dgm:presLayoutVars>
          <dgm:bulletEnabled val="1"/>
        </dgm:presLayoutVars>
      </dgm:prSet>
      <dgm:spPr/>
    </dgm:pt>
  </dgm:ptLst>
  <dgm:cxnLst>
    <dgm:cxn modelId="{0DE4CA39-143E-41BF-963D-42457147B78D}" srcId="{E31F9FC9-AC62-4B9C-80F6-B6150C916845}" destId="{FBAA2427-BB20-4DEF-A0F9-B0976F5F35C6}" srcOrd="0" destOrd="0" parTransId="{4328E790-E717-41F2-A53B-5F95F55E3994}" sibTransId="{5F3A2490-E31E-43DD-AD68-85162451A427}"/>
    <dgm:cxn modelId="{6E6B0152-0A38-493B-B791-5CBB0BEDD9ED}" type="presOf" srcId="{FBAA2427-BB20-4DEF-A0F9-B0976F5F35C6}" destId="{6EADBBD5-DFE1-4F19-8BD2-6B8EF11B99EC}" srcOrd="0" destOrd="0" presId="urn:microsoft.com/office/officeart/2005/8/layout/vList5"/>
    <dgm:cxn modelId="{637DDA77-0E3A-4F7D-AFEE-51599118A389}" srcId="{FBAA2427-BB20-4DEF-A0F9-B0976F5F35C6}" destId="{1A0EE3AF-0651-42E5-90F6-F6FD28FFB1D5}" srcOrd="0" destOrd="0" parTransId="{D4D33C42-15C7-4FF2-90B7-8BE1FD169112}" sibTransId="{44BAE264-895D-4516-970F-656EB5B3A7CF}"/>
    <dgm:cxn modelId="{4790D47E-F6D8-4B59-A274-BD57E7645B5E}" type="presOf" srcId="{1A0EE3AF-0651-42E5-90F6-F6FD28FFB1D5}" destId="{62A49EDC-4C70-416B-9512-86FAD2C6915F}" srcOrd="0" destOrd="0" presId="urn:microsoft.com/office/officeart/2005/8/layout/vList5"/>
    <dgm:cxn modelId="{C739A597-A028-4ED5-B406-C3CA29C3A3DD}" type="presOf" srcId="{E31F9FC9-AC62-4B9C-80F6-B6150C916845}" destId="{7008E2C9-29BC-49E4-BBCF-57C38B1062A8}" srcOrd="0" destOrd="0" presId="urn:microsoft.com/office/officeart/2005/8/layout/vList5"/>
    <dgm:cxn modelId="{5FD53ABE-128E-4916-A384-89217F5645C9}" srcId="{FBAA2427-BB20-4DEF-A0F9-B0976F5F35C6}" destId="{3FD6331A-BA3F-4BFA-8E1D-A55D11815EA4}" srcOrd="1" destOrd="0" parTransId="{A593D611-9C73-498A-9F97-28D142DE3997}" sibTransId="{88C41002-6BEB-416A-8F6C-72B08501A3BD}"/>
    <dgm:cxn modelId="{27EBBEE1-66C4-47BC-9032-3D3D4E5E8A33}" type="presOf" srcId="{3FD6331A-BA3F-4BFA-8E1D-A55D11815EA4}" destId="{62A49EDC-4C70-416B-9512-86FAD2C6915F}" srcOrd="0" destOrd="1" presId="urn:microsoft.com/office/officeart/2005/8/layout/vList5"/>
    <dgm:cxn modelId="{DE692B91-7893-4903-A935-CEB935C07F86}" type="presParOf" srcId="{7008E2C9-29BC-49E4-BBCF-57C38B1062A8}" destId="{675202CE-692D-4803-B78A-CBFE18E1E9B5}" srcOrd="0" destOrd="0" presId="urn:microsoft.com/office/officeart/2005/8/layout/vList5"/>
    <dgm:cxn modelId="{75519CDD-0B5C-46E0-A21E-404B5601C94F}" type="presParOf" srcId="{675202CE-692D-4803-B78A-CBFE18E1E9B5}" destId="{6EADBBD5-DFE1-4F19-8BD2-6B8EF11B99EC}" srcOrd="0" destOrd="0" presId="urn:microsoft.com/office/officeart/2005/8/layout/vList5"/>
    <dgm:cxn modelId="{F8284ADF-09C6-4714-A7C4-14FD15BCFBB7}" type="presParOf" srcId="{675202CE-692D-4803-B78A-CBFE18E1E9B5}" destId="{62A49EDC-4C70-416B-9512-86FAD2C6915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49EDC-4C70-416B-9512-86FAD2C6915F}">
      <dsp:nvSpPr>
        <dsp:cNvPr id="0" name=""/>
        <dsp:cNvSpPr/>
      </dsp:nvSpPr>
      <dsp:spPr>
        <a:xfrm rot="5400000">
          <a:off x="5281085" y="-2080072"/>
          <a:ext cx="957251" cy="5420904"/>
        </a:xfrm>
        <a:prstGeom prst="round2SameRect">
          <a:avLst/>
        </a:prstGeom>
        <a:solidFill>
          <a:schemeClr val="accent6">
            <a:lumMod val="75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s-ES" sz="1800" kern="1200" dirty="0"/>
            <a:t>Porcentaje Cumplimiento Plan de Bienestar e </a:t>
          </a:r>
          <a:r>
            <a:rPr lang="es-ES" sz="1800" kern="1200" dirty="0">
              <a:solidFill>
                <a:schemeClr val="tx1"/>
              </a:solidFill>
            </a:rPr>
            <a:t>Incentivos</a:t>
          </a:r>
          <a:endParaRPr lang="es-CO" sz="1800" kern="1200" dirty="0">
            <a:solidFill>
              <a:schemeClr val="tx1"/>
            </a:solidFill>
          </a:endParaRPr>
        </a:p>
        <a:p>
          <a:pPr marL="171450" lvl="1" indent="-171450" algn="l" defTabSz="800100">
            <a:lnSpc>
              <a:spcPct val="90000"/>
            </a:lnSpc>
            <a:spcBef>
              <a:spcPct val="0"/>
            </a:spcBef>
            <a:spcAft>
              <a:spcPct val="15000"/>
            </a:spcAft>
            <a:buChar char="•"/>
          </a:pPr>
          <a:r>
            <a:rPr lang="es-CO" sz="1800" kern="1200" dirty="0"/>
            <a:t>Meta:                                              80%</a:t>
          </a:r>
        </a:p>
      </dsp:txBody>
      <dsp:txXfrm rot="-5400000">
        <a:off x="3049259" y="198483"/>
        <a:ext cx="5374175" cy="863793"/>
      </dsp:txXfrm>
    </dsp:sp>
    <dsp:sp modelId="{6EADBBD5-DFE1-4F19-8BD2-6B8EF11B99EC}">
      <dsp:nvSpPr>
        <dsp:cNvPr id="0" name=""/>
        <dsp:cNvSpPr/>
      </dsp:nvSpPr>
      <dsp:spPr>
        <a:xfrm>
          <a:off x="0" y="584"/>
          <a:ext cx="3049258" cy="11965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s-CO" sz="3200" kern="1200" dirty="0"/>
            <a:t>INDICADORES  </a:t>
          </a:r>
        </a:p>
      </dsp:txBody>
      <dsp:txXfrm>
        <a:off x="58411" y="58995"/>
        <a:ext cx="2932436" cy="10797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49EDC-4C70-416B-9512-86FAD2C6915F}">
      <dsp:nvSpPr>
        <dsp:cNvPr id="0" name=""/>
        <dsp:cNvSpPr/>
      </dsp:nvSpPr>
      <dsp:spPr>
        <a:xfrm rot="5400000">
          <a:off x="5280617" y="-2080041"/>
          <a:ext cx="958187" cy="542090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s-CO" sz="1800" kern="1200" dirty="0"/>
            <a:t>Porcentaje  Cumplimiento Plan Capacitación</a:t>
          </a:r>
        </a:p>
        <a:p>
          <a:pPr marL="171450" lvl="1" indent="-171450" algn="l" defTabSz="800100">
            <a:lnSpc>
              <a:spcPct val="90000"/>
            </a:lnSpc>
            <a:spcBef>
              <a:spcPct val="0"/>
            </a:spcBef>
            <a:spcAft>
              <a:spcPct val="15000"/>
            </a:spcAft>
            <a:buChar char="•"/>
          </a:pPr>
          <a:r>
            <a:rPr lang="es-CO" sz="1800" kern="1200" dirty="0"/>
            <a:t>Meta:                                              80%</a:t>
          </a:r>
        </a:p>
      </dsp:txBody>
      <dsp:txXfrm rot="-5400000">
        <a:off x="3049259" y="198092"/>
        <a:ext cx="5374129" cy="864637"/>
      </dsp:txXfrm>
    </dsp:sp>
    <dsp:sp modelId="{6EADBBD5-DFE1-4F19-8BD2-6B8EF11B99EC}">
      <dsp:nvSpPr>
        <dsp:cNvPr id="0" name=""/>
        <dsp:cNvSpPr/>
      </dsp:nvSpPr>
      <dsp:spPr>
        <a:xfrm>
          <a:off x="0" y="0"/>
          <a:ext cx="3049258" cy="119773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s-CO" sz="3200" kern="1200" dirty="0"/>
            <a:t>INDICADORES  </a:t>
          </a:r>
        </a:p>
      </dsp:txBody>
      <dsp:txXfrm>
        <a:off x="58469" y="58469"/>
        <a:ext cx="2932320" cy="108079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3ECEE0-A458-4419-B280-16E1E7963910}" type="datetimeFigureOut">
              <a:rPr lang="es-CO" smtClean="0"/>
              <a:t>15/09/2022</a:t>
            </a:fld>
            <a:endParaRPr lang="es-CO" dirty="0"/>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O"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AF723C-A508-4566-898C-02FD2CC677B4}" type="slidenum">
              <a:rPr lang="es-CO" smtClean="0"/>
              <a:t>‹Nº›</a:t>
            </a:fld>
            <a:endParaRPr lang="es-CO" dirty="0"/>
          </a:p>
        </p:txBody>
      </p:sp>
    </p:spTree>
    <p:extLst>
      <p:ext uri="{BB962C8B-B14F-4D97-AF65-F5344CB8AC3E}">
        <p14:creationId xmlns:p14="http://schemas.microsoft.com/office/powerpoint/2010/main" val="127533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1AF723C-A508-4566-898C-02FD2CC677B4}" type="slidenum">
              <a:rPr lang="es-CO" smtClean="0"/>
              <a:t>2</a:t>
            </a:fld>
            <a:endParaRPr lang="es-CO" dirty="0"/>
          </a:p>
        </p:txBody>
      </p:sp>
    </p:spTree>
    <p:extLst>
      <p:ext uri="{BB962C8B-B14F-4D97-AF65-F5344CB8AC3E}">
        <p14:creationId xmlns:p14="http://schemas.microsoft.com/office/powerpoint/2010/main" val="3722800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1AF723C-A508-4566-898C-02FD2CC677B4}" type="slidenum">
              <a:rPr lang="es-CO" smtClean="0"/>
              <a:t>4</a:t>
            </a:fld>
            <a:endParaRPr lang="es-CO" dirty="0"/>
          </a:p>
        </p:txBody>
      </p:sp>
    </p:spTree>
    <p:extLst>
      <p:ext uri="{BB962C8B-B14F-4D97-AF65-F5344CB8AC3E}">
        <p14:creationId xmlns:p14="http://schemas.microsoft.com/office/powerpoint/2010/main" val="3967734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41625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568530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21240364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26012471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347411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6023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6338413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9" name="Slide Number Placeholder 8"/>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531164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4" name="Footer Placeholder 3"/>
          <p:cNvSpPr>
            <a:spLocks noGrp="1"/>
          </p:cNvSpPr>
          <p:nvPr>
            <p:ph type="ftr" sz="quarter" idx="11"/>
          </p:nvPr>
        </p:nvSpPr>
        <p:spPr/>
        <p:txBody>
          <a:bodyPr/>
          <a:lstStyle/>
          <a:p>
            <a:endParaRPr lang="es-CO" dirty="0"/>
          </a:p>
        </p:txBody>
      </p:sp>
      <p:sp>
        <p:nvSpPr>
          <p:cNvPr id="5" name="Slide Number Placeholder 4"/>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2343587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4" name="Slide Number Placeholder 3"/>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3132337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328076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8664964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043593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4008399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29236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2348768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3037096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el estilo de texto del patrón</a:t>
            </a:r>
          </a:p>
        </p:txBody>
      </p:sp>
      <p:sp>
        <p:nvSpPr>
          <p:cNvPr id="4" name="Content Placeholder 3"/>
          <p:cNvSpPr>
            <a:spLocks noGrp="1"/>
          </p:cNvSpPr>
          <p:nvPr>
            <p:ph sz="half" idx="2"/>
          </p:nvPr>
        </p:nvSpPr>
        <p:spPr>
          <a:xfrm>
            <a:off x="633845" y="2507551"/>
            <a:ext cx="3867150" cy="36805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7551"/>
            <a:ext cx="3886201" cy="36805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9" name="Slide Number Placeholder 8"/>
          <p:cNvSpPr>
            <a:spLocks noGrp="1"/>
          </p:cNvSpPr>
          <p:nvPr>
            <p:ph type="sldNum" sz="quarter" idx="12"/>
          </p:nvPr>
        </p:nvSpPr>
        <p:spPr/>
        <p:txBody>
          <a:bodyPr/>
          <a:lstStyle/>
          <a:p>
            <a:fld id="{E1AD8D49-43B3-4751-8BA1-0896CD53664C}" type="slidenum">
              <a:rPr lang="es-CO" smtClean="0"/>
              <a:t>‹Nº›</a:t>
            </a:fld>
            <a:endParaRPr lang="es-CO"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404304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4" name="Footer Placeholder 3"/>
          <p:cNvSpPr>
            <a:spLocks noGrp="1"/>
          </p:cNvSpPr>
          <p:nvPr>
            <p:ph type="ftr" sz="quarter" idx="11"/>
          </p:nvPr>
        </p:nvSpPr>
        <p:spPr/>
        <p:txBody>
          <a:bodyPr/>
          <a:lstStyle/>
          <a:p>
            <a:endParaRPr lang="es-CO" dirty="0"/>
          </a:p>
        </p:txBody>
      </p:sp>
      <p:sp>
        <p:nvSpPr>
          <p:cNvPr id="5" name="Slide Number Placeholder 4"/>
          <p:cNvSpPr>
            <a:spLocks noGrp="1"/>
          </p:cNvSpPr>
          <p:nvPr>
            <p:ph type="sldNum" sz="quarter" idx="12"/>
          </p:nvPr>
        </p:nvSpPr>
        <p:spPr/>
        <p:txBody>
          <a:bodyPr/>
          <a:lstStyle/>
          <a:p>
            <a:fld id="{E1AD8D49-43B3-4751-8BA1-0896CD53664C}" type="slidenum">
              <a:rPr lang="es-CO" smtClean="0"/>
              <a:t>‹Nº›</a:t>
            </a:fld>
            <a:endParaRPr lang="es-CO" dirty="0"/>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3516439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4" name="Slide Number Placeholder 3"/>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407025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201736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490B838-8812-40DE-A22E-E46BA293E6FD}" type="datetimeFigureOut">
              <a:rPr lang="es-CO" smtClean="0"/>
              <a:t>15/09/2022</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066124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B490B838-8812-40DE-A22E-E46BA293E6FD}" type="datetimeFigureOut">
              <a:rPr lang="es-CO" smtClean="0"/>
              <a:t>15/09/2022</a:t>
            </a:fld>
            <a:endParaRPr lang="es-CO"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es-CO" dirty="0"/>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E1AD8D49-43B3-4751-8BA1-0896CD53664C}" type="slidenum">
              <a:rPr lang="es-CO" smtClean="0"/>
              <a:t>‹Nº›</a:t>
            </a:fld>
            <a:endParaRPr lang="es-CO" dirty="0"/>
          </a:p>
        </p:txBody>
      </p:sp>
    </p:spTree>
    <p:extLst>
      <p:ext uri="{BB962C8B-B14F-4D97-AF65-F5344CB8AC3E}">
        <p14:creationId xmlns:p14="http://schemas.microsoft.com/office/powerpoint/2010/main" val="3401954973"/>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0B838-8812-40DE-A22E-E46BA293E6FD}" type="datetimeFigureOut">
              <a:rPr lang="es-CO" smtClean="0"/>
              <a:t>15/09/2022</a:t>
            </a:fld>
            <a:endParaRPr lang="es-CO"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D8D49-43B3-4751-8BA1-0896CD53664C}" type="slidenum">
              <a:rPr lang="es-CO" smtClean="0"/>
              <a:t>‹Nº›</a:t>
            </a:fld>
            <a:endParaRPr lang="es-CO" dirty="0"/>
          </a:p>
        </p:txBody>
      </p:sp>
    </p:spTree>
    <p:extLst>
      <p:ext uri="{BB962C8B-B14F-4D97-AF65-F5344CB8AC3E}">
        <p14:creationId xmlns:p14="http://schemas.microsoft.com/office/powerpoint/2010/main" val="1622335140"/>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C89852-28D1-4BA0-BA92-C0BC713E42AA}"/>
              </a:ext>
            </a:extLst>
          </p:cNvPr>
          <p:cNvSpPr>
            <a:spLocks noGrp="1"/>
          </p:cNvSpPr>
          <p:nvPr>
            <p:ph type="title"/>
          </p:nvPr>
        </p:nvSpPr>
        <p:spPr>
          <a:xfrm>
            <a:off x="447896" y="1635713"/>
            <a:ext cx="7886700" cy="1325563"/>
          </a:xfrm>
        </p:spPr>
        <p:txBody>
          <a:bodyPr>
            <a:noAutofit/>
          </a:bodyPr>
          <a:lstStyle/>
          <a:p>
            <a:pPr algn="ctr"/>
            <a:r>
              <a:rPr lang="es-MX" sz="3000" dirty="0">
                <a:solidFill>
                  <a:schemeClr val="accent1">
                    <a:lumMod val="50000"/>
                  </a:schemeClr>
                </a:solidFill>
                <a:latin typeface="+mn-lt"/>
              </a:rPr>
              <a:t>INFORME EJECUTIVO PLANES INSTITUCIONALES SEGÚN DECRETO 612 DE 20218</a:t>
            </a:r>
            <a:br>
              <a:rPr lang="es-MX" sz="3000" dirty="0">
                <a:solidFill>
                  <a:schemeClr val="accent1">
                    <a:lumMod val="50000"/>
                  </a:schemeClr>
                </a:solidFill>
                <a:latin typeface="+mn-lt"/>
              </a:rPr>
            </a:br>
            <a:r>
              <a:rPr lang="es-MX" sz="3000" dirty="0">
                <a:solidFill>
                  <a:schemeClr val="accent1">
                    <a:lumMod val="50000"/>
                  </a:schemeClr>
                </a:solidFill>
                <a:latin typeface="+mn-lt"/>
              </a:rPr>
              <a:t>PROCESO GESTIÓN DEL TALENTO HUMANO</a:t>
            </a:r>
            <a:endParaRPr lang="es-CO" sz="3000" dirty="0">
              <a:solidFill>
                <a:schemeClr val="accent1">
                  <a:lumMod val="50000"/>
                </a:schemeClr>
              </a:solidFill>
              <a:latin typeface="+mn-lt"/>
            </a:endParaRPr>
          </a:p>
        </p:txBody>
      </p:sp>
      <p:sp>
        <p:nvSpPr>
          <p:cNvPr id="3" name="Marcador de contenido 2">
            <a:extLst>
              <a:ext uri="{FF2B5EF4-FFF2-40B4-BE49-F238E27FC236}">
                <a16:creationId xmlns:a16="http://schemas.microsoft.com/office/drawing/2014/main" id="{044006C3-E7B2-4B4D-B5A7-5447FF7993D1}"/>
              </a:ext>
            </a:extLst>
          </p:cNvPr>
          <p:cNvSpPr>
            <a:spLocks noGrp="1"/>
          </p:cNvSpPr>
          <p:nvPr>
            <p:ph idx="1"/>
          </p:nvPr>
        </p:nvSpPr>
        <p:spPr>
          <a:xfrm>
            <a:off x="628650" y="3534402"/>
            <a:ext cx="7886700" cy="2511905"/>
          </a:xfrm>
        </p:spPr>
        <p:txBody>
          <a:bodyPr>
            <a:normAutofit/>
          </a:bodyPr>
          <a:lstStyle/>
          <a:p>
            <a:pPr marL="457200" indent="-457200" algn="l">
              <a:buFont typeface="+mj-lt"/>
              <a:buAutoNum type="arabicPeriod"/>
            </a:pPr>
            <a:r>
              <a:rPr lang="es-MX" sz="2500" b="0" i="0" dirty="0">
                <a:solidFill>
                  <a:srgbClr val="212529"/>
                </a:solidFill>
                <a:effectLst/>
                <a:latin typeface="arial, sans-serif"/>
              </a:rPr>
              <a:t>Plan de Bienestar e Incentivos Institucionales</a:t>
            </a:r>
            <a:endParaRPr lang="es-MX" sz="2500" dirty="0">
              <a:solidFill>
                <a:srgbClr val="222222"/>
              </a:solidFill>
              <a:latin typeface="arial, sans-serif"/>
            </a:endParaRPr>
          </a:p>
          <a:p>
            <a:pPr marL="457200" indent="-457200" algn="l">
              <a:buFont typeface="+mj-lt"/>
              <a:buAutoNum type="arabicPeriod"/>
            </a:pPr>
            <a:r>
              <a:rPr lang="es-MX" sz="2500" b="0" i="0" dirty="0">
                <a:solidFill>
                  <a:srgbClr val="212529"/>
                </a:solidFill>
                <a:effectLst/>
                <a:latin typeface="arial, sans-serif"/>
              </a:rPr>
              <a:t>Plan Institucional de Capacitación PIC</a:t>
            </a:r>
          </a:p>
          <a:p>
            <a:pPr marL="457200" indent="-457200">
              <a:buFont typeface="+mj-lt"/>
              <a:buAutoNum type="arabicPeriod"/>
            </a:pPr>
            <a:r>
              <a:rPr lang="es-MX" sz="2500" b="0" i="0" dirty="0">
                <a:solidFill>
                  <a:srgbClr val="212529"/>
                </a:solidFill>
                <a:effectLst/>
                <a:latin typeface="arial, sans-serif"/>
              </a:rPr>
              <a:t>Plan de Previsión de Recursos Humanos</a:t>
            </a:r>
            <a:endParaRPr lang="es-MX" sz="2500" b="0" i="0" dirty="0">
              <a:solidFill>
                <a:srgbClr val="222222"/>
              </a:solidFill>
              <a:effectLst/>
              <a:latin typeface="Arial" panose="020B0604020202020204" pitchFamily="34" charset="0"/>
            </a:endParaRPr>
          </a:p>
          <a:p>
            <a:pPr marL="457200" indent="-457200" algn="l">
              <a:buFont typeface="+mj-lt"/>
              <a:buAutoNum type="arabicPeriod"/>
            </a:pPr>
            <a:r>
              <a:rPr lang="es-MX" sz="2500" b="0" i="0" dirty="0">
                <a:solidFill>
                  <a:srgbClr val="212529"/>
                </a:solidFill>
                <a:effectLst/>
                <a:latin typeface="arial, sans-serif"/>
              </a:rPr>
              <a:t>Plan Estratégico de Talento Humano</a:t>
            </a:r>
            <a:endParaRPr lang="es-MX" sz="2500" b="0" i="0" dirty="0">
              <a:solidFill>
                <a:srgbClr val="222222"/>
              </a:solidFill>
              <a:effectLst/>
              <a:latin typeface="Arial" panose="020B0604020202020204" pitchFamily="34" charset="0"/>
            </a:endParaRPr>
          </a:p>
          <a:p>
            <a:pPr marL="457200" indent="-457200" algn="l">
              <a:buFont typeface="+mj-lt"/>
              <a:buAutoNum type="arabicPeriod"/>
            </a:pPr>
            <a:r>
              <a:rPr lang="es-MX" sz="2500" b="0" i="0" dirty="0">
                <a:solidFill>
                  <a:srgbClr val="212529"/>
                </a:solidFill>
                <a:effectLst/>
                <a:latin typeface="arial, sans-serif"/>
              </a:rPr>
              <a:t>Plan Anual de Vacantes</a:t>
            </a:r>
            <a:endParaRPr lang="es-MX" sz="2500" b="0" i="0" dirty="0">
              <a:solidFill>
                <a:srgbClr val="222222"/>
              </a:solidFill>
              <a:effectLst/>
              <a:latin typeface="Arial" panose="020B0604020202020204" pitchFamily="34" charset="0"/>
            </a:endParaRPr>
          </a:p>
          <a:p>
            <a:endParaRPr lang="es-CO" dirty="0"/>
          </a:p>
        </p:txBody>
      </p:sp>
      <p:pic>
        <p:nvPicPr>
          <p:cNvPr id="5" name="Imagen 4" descr="Imagen que contiene logo hospital manuela beltran">
            <a:extLst>
              <a:ext uri="{FF2B5EF4-FFF2-40B4-BE49-F238E27FC236}">
                <a16:creationId xmlns:a16="http://schemas.microsoft.com/office/drawing/2014/main" id="{413FF236-F1D8-48C3-8B89-21421E3CC9A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303" t="24509" r="6875" b="26513"/>
          <a:stretch/>
        </p:blipFill>
        <p:spPr>
          <a:xfrm>
            <a:off x="2971799" y="668672"/>
            <a:ext cx="3200401" cy="680478"/>
          </a:xfrm>
          <a:prstGeom prst="rect">
            <a:avLst/>
          </a:prstGeom>
        </p:spPr>
      </p:pic>
    </p:spTree>
    <p:extLst>
      <p:ext uri="{BB962C8B-B14F-4D97-AF65-F5344CB8AC3E}">
        <p14:creationId xmlns:p14="http://schemas.microsoft.com/office/powerpoint/2010/main" val="389489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AF11E6-DCB7-4BBF-9AA4-714995FBAE70}"/>
              </a:ext>
            </a:extLst>
          </p:cNvPr>
          <p:cNvSpPr>
            <a:spLocks noGrp="1"/>
          </p:cNvSpPr>
          <p:nvPr>
            <p:ph type="title"/>
          </p:nvPr>
        </p:nvSpPr>
        <p:spPr/>
        <p:txBody>
          <a:bodyPr>
            <a:normAutofit/>
          </a:bodyPr>
          <a:lstStyle/>
          <a:p>
            <a:pPr algn="ctr"/>
            <a:r>
              <a:rPr lang="es-MX" sz="3000" b="0" i="0" dirty="0">
                <a:solidFill>
                  <a:schemeClr val="accent1">
                    <a:lumMod val="50000"/>
                  </a:schemeClr>
                </a:solidFill>
                <a:effectLst/>
                <a:latin typeface="arial, sans-serif"/>
              </a:rPr>
              <a:t>5. Plan Anual de Vacantes</a:t>
            </a:r>
            <a:br>
              <a:rPr lang="es-MX" sz="3000" b="0" i="0" dirty="0">
                <a:solidFill>
                  <a:schemeClr val="accent1">
                    <a:lumMod val="50000"/>
                  </a:schemeClr>
                </a:solidFill>
                <a:effectLst/>
                <a:latin typeface="Arial" panose="020B0604020202020204" pitchFamily="34" charset="0"/>
              </a:rPr>
            </a:br>
            <a:endParaRPr lang="es-CO" sz="3000" dirty="0">
              <a:solidFill>
                <a:schemeClr val="accent1">
                  <a:lumMod val="50000"/>
                </a:schemeClr>
              </a:solidFill>
            </a:endParaRPr>
          </a:p>
        </p:txBody>
      </p:sp>
      <p:sp>
        <p:nvSpPr>
          <p:cNvPr id="3" name="Marcador de contenido 2">
            <a:extLst>
              <a:ext uri="{FF2B5EF4-FFF2-40B4-BE49-F238E27FC236}">
                <a16:creationId xmlns:a16="http://schemas.microsoft.com/office/drawing/2014/main" id="{734AA2A0-1602-4040-BA7D-FDAB34320255}"/>
              </a:ext>
            </a:extLst>
          </p:cNvPr>
          <p:cNvSpPr>
            <a:spLocks noGrp="1"/>
          </p:cNvSpPr>
          <p:nvPr>
            <p:ph idx="1"/>
          </p:nvPr>
        </p:nvSpPr>
        <p:spPr>
          <a:xfrm>
            <a:off x="373467" y="1598725"/>
            <a:ext cx="8494085" cy="992003"/>
          </a:xfrm>
        </p:spPr>
        <p:txBody>
          <a:bodyPr>
            <a:noAutofit/>
          </a:bodyPr>
          <a:lstStyle/>
          <a:p>
            <a:pPr marL="0" indent="0" algn="just">
              <a:lnSpc>
                <a:spcPct val="120000"/>
              </a:lnSpc>
              <a:buNone/>
            </a:pPr>
            <a:r>
              <a:rPr lang="es-CO" sz="1400" dirty="0">
                <a:effectLst/>
                <a:latin typeface="Arial" panose="020B0604020202020204" pitchFamily="34" charset="0"/>
                <a:ea typeface="Calibri" panose="020F0502020204030204" pitchFamily="34" charset="0"/>
                <a:cs typeface="Times New Roman" panose="02020603050405020304" pitchFamily="18" charset="0"/>
              </a:rPr>
              <a:t>La actual planta de personal de la E.S.E. Hospital Regional Manuela Beltrán está soportada en el Acuerdo de Junta Directiva No 015 del 21 de octubre de 2021 y cuenta con un total de 17 cargos, los cuales se encuentran clasificados de acuerdo con el Decreto 785 de 2005 en los niveles: Directivo, Asesor y Profesional.</a:t>
            </a:r>
            <a:endParaRPr lang="es-CO" sz="1400" dirty="0"/>
          </a:p>
        </p:txBody>
      </p:sp>
      <p:graphicFrame>
        <p:nvGraphicFramePr>
          <p:cNvPr id="4" name="Tabla 3">
            <a:extLst>
              <a:ext uri="{FF2B5EF4-FFF2-40B4-BE49-F238E27FC236}">
                <a16:creationId xmlns:a16="http://schemas.microsoft.com/office/drawing/2014/main" id="{B6CB896A-838D-432A-8A8E-FAF06EB5949B}"/>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690153042"/>
              </p:ext>
            </p:extLst>
          </p:nvPr>
        </p:nvGraphicFramePr>
        <p:xfrm>
          <a:off x="243219" y="3122577"/>
          <a:ext cx="8624334" cy="2385089"/>
        </p:xfrm>
        <a:graphic>
          <a:graphicData uri="http://schemas.openxmlformats.org/drawingml/2006/table">
            <a:tbl>
              <a:tblPr firstRow="1" firstCol="1" bandRow="1">
                <a:tableStyleId>{5C22544A-7EE6-4342-B048-85BDC9FD1C3A}</a:tableStyleId>
              </a:tblPr>
              <a:tblGrid>
                <a:gridCol w="1323905">
                  <a:extLst>
                    <a:ext uri="{9D8B030D-6E8A-4147-A177-3AD203B41FA5}">
                      <a16:colId xmlns:a16="http://schemas.microsoft.com/office/drawing/2014/main" val="3373352866"/>
                    </a:ext>
                  </a:extLst>
                </a:gridCol>
                <a:gridCol w="909747">
                  <a:extLst>
                    <a:ext uri="{9D8B030D-6E8A-4147-A177-3AD203B41FA5}">
                      <a16:colId xmlns:a16="http://schemas.microsoft.com/office/drawing/2014/main" val="2737933594"/>
                    </a:ext>
                  </a:extLst>
                </a:gridCol>
                <a:gridCol w="1435910">
                  <a:extLst>
                    <a:ext uri="{9D8B030D-6E8A-4147-A177-3AD203B41FA5}">
                      <a16:colId xmlns:a16="http://schemas.microsoft.com/office/drawing/2014/main" val="1817021149"/>
                    </a:ext>
                  </a:extLst>
                </a:gridCol>
                <a:gridCol w="935666">
                  <a:extLst>
                    <a:ext uri="{9D8B030D-6E8A-4147-A177-3AD203B41FA5}">
                      <a16:colId xmlns:a16="http://schemas.microsoft.com/office/drawing/2014/main" val="3389688940"/>
                    </a:ext>
                  </a:extLst>
                </a:gridCol>
                <a:gridCol w="1041990">
                  <a:extLst>
                    <a:ext uri="{9D8B030D-6E8A-4147-A177-3AD203B41FA5}">
                      <a16:colId xmlns:a16="http://schemas.microsoft.com/office/drawing/2014/main" val="1605907014"/>
                    </a:ext>
                  </a:extLst>
                </a:gridCol>
                <a:gridCol w="978196">
                  <a:extLst>
                    <a:ext uri="{9D8B030D-6E8A-4147-A177-3AD203B41FA5}">
                      <a16:colId xmlns:a16="http://schemas.microsoft.com/office/drawing/2014/main" val="2361091551"/>
                    </a:ext>
                  </a:extLst>
                </a:gridCol>
                <a:gridCol w="946297">
                  <a:extLst>
                    <a:ext uri="{9D8B030D-6E8A-4147-A177-3AD203B41FA5}">
                      <a16:colId xmlns:a16="http://schemas.microsoft.com/office/drawing/2014/main" val="223748717"/>
                    </a:ext>
                  </a:extLst>
                </a:gridCol>
                <a:gridCol w="1052623">
                  <a:extLst>
                    <a:ext uri="{9D8B030D-6E8A-4147-A177-3AD203B41FA5}">
                      <a16:colId xmlns:a16="http://schemas.microsoft.com/office/drawing/2014/main" val="1403392668"/>
                    </a:ext>
                  </a:extLst>
                </a:gridCol>
              </a:tblGrid>
              <a:tr h="1389413">
                <a:tc>
                  <a:txBody>
                    <a:bodyPr/>
                    <a:lstStyle/>
                    <a:p>
                      <a:pPr algn="ctr">
                        <a:lnSpc>
                          <a:spcPct val="115000"/>
                        </a:lnSpc>
                        <a:spcAft>
                          <a:spcPts val="800"/>
                        </a:spcAft>
                      </a:pPr>
                      <a:r>
                        <a:rPr lang="es-CO" sz="1300" dirty="0">
                          <a:effectLst/>
                        </a:rPr>
                        <a:t>NIVEL</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s-CO" sz="1300" dirty="0">
                          <a:effectLst/>
                        </a:rPr>
                        <a:t>CARGOS DE CARRERA</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s-CO" sz="1300" dirty="0">
                          <a:effectLst/>
                        </a:rPr>
                        <a:t>SERVIDORES PUBLICOS INSCRITOS EN CARRERA ADMINISTRATIVA</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s-CO" sz="1300" dirty="0">
                          <a:effectLst/>
                        </a:rPr>
                        <a:t>EN PERIODO DE PRUEBA</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s-CO" sz="1300" dirty="0">
                          <a:effectLst/>
                        </a:rPr>
                        <a:t>VACANTES OCUPADOS EN PROVISIONALIDAD</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s-CO" sz="1300" dirty="0">
                          <a:effectLst/>
                        </a:rPr>
                        <a:t>VACANTES SIN PROVEER</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s-CO" sz="1300" dirty="0">
                          <a:effectLst/>
                        </a:rPr>
                        <a:t>VACANTES OCUPADAS EN ENCARGO</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800"/>
                        </a:spcAft>
                      </a:pPr>
                      <a:r>
                        <a:rPr lang="es-CO" sz="1300" dirty="0">
                          <a:effectLst/>
                        </a:rPr>
                        <a:t>TOTAL VACANTES A REPOTAR A DAFP Y CNSC</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303649"/>
                  </a:ext>
                </a:extLst>
              </a:tr>
              <a:tr h="331892">
                <a:tc>
                  <a:txBody>
                    <a:bodyPr/>
                    <a:lstStyle/>
                    <a:p>
                      <a:pPr algn="just">
                        <a:lnSpc>
                          <a:spcPct val="115000"/>
                        </a:lnSpc>
                        <a:spcAft>
                          <a:spcPts val="800"/>
                        </a:spcAft>
                      </a:pPr>
                      <a:r>
                        <a:rPr lang="es-CO" sz="1400">
                          <a:effectLst/>
                        </a:rPr>
                        <a:t>DIRECTIVO</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 </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0</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2657271"/>
                  </a:ext>
                </a:extLst>
              </a:tr>
              <a:tr h="331892">
                <a:tc>
                  <a:txBody>
                    <a:bodyPr/>
                    <a:lstStyle/>
                    <a:p>
                      <a:pPr algn="just">
                        <a:lnSpc>
                          <a:spcPct val="115000"/>
                        </a:lnSpc>
                        <a:spcAft>
                          <a:spcPts val="800"/>
                        </a:spcAft>
                      </a:pPr>
                      <a:r>
                        <a:rPr lang="es-CO" sz="1400">
                          <a:effectLst/>
                        </a:rPr>
                        <a:t>ASESOR</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0</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 </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0</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0</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55984964"/>
                  </a:ext>
                </a:extLst>
              </a:tr>
              <a:tr h="331892">
                <a:tc>
                  <a:txBody>
                    <a:bodyPr/>
                    <a:lstStyle/>
                    <a:p>
                      <a:pPr algn="just">
                        <a:lnSpc>
                          <a:spcPct val="115000"/>
                        </a:lnSpc>
                        <a:spcAft>
                          <a:spcPts val="800"/>
                        </a:spcAft>
                      </a:pPr>
                      <a:r>
                        <a:rPr lang="es-CO" sz="1400">
                          <a:effectLst/>
                        </a:rPr>
                        <a:t>PROFESIONAL</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12</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5</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6</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0</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7</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7421012"/>
                  </a:ext>
                </a:extLst>
              </a:tr>
            </a:tbl>
          </a:graphicData>
        </a:graphic>
      </p:graphicFrame>
    </p:spTree>
    <p:extLst>
      <p:ext uri="{BB962C8B-B14F-4D97-AF65-F5344CB8AC3E}">
        <p14:creationId xmlns:p14="http://schemas.microsoft.com/office/powerpoint/2010/main" val="320965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6184" y="194179"/>
            <a:ext cx="7886700" cy="656823"/>
          </a:xfrm>
        </p:spPr>
        <p:txBody>
          <a:bodyPr>
            <a:noAutofit/>
          </a:bodyPr>
          <a:lstStyle/>
          <a:p>
            <a:pPr algn="ctr"/>
            <a:r>
              <a:rPr lang="es-MX" sz="2800" b="0" i="0" dirty="0">
                <a:solidFill>
                  <a:schemeClr val="accent1">
                    <a:lumMod val="50000"/>
                  </a:schemeClr>
                </a:solidFill>
                <a:effectLst/>
                <a:latin typeface="arial, sans-serif"/>
              </a:rPr>
              <a:t>1. Plan de Bienestar e Incentivos Institucionales 2022</a:t>
            </a:r>
            <a:endParaRPr lang="es-MX" sz="2800" dirty="0">
              <a:solidFill>
                <a:schemeClr val="accent1">
                  <a:lumMod val="50000"/>
                </a:schemeClr>
              </a:solidFill>
              <a:latin typeface="arial, sans-serif"/>
            </a:endParaRPr>
          </a:p>
        </p:txBody>
      </p:sp>
      <p:graphicFrame>
        <p:nvGraphicFramePr>
          <p:cNvPr id="6" name="Diagrama 5">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987885752"/>
              </p:ext>
            </p:extLst>
          </p:nvPr>
        </p:nvGraphicFramePr>
        <p:xfrm>
          <a:off x="336918" y="1003206"/>
          <a:ext cx="8470163" cy="11977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uadroTexto 3"/>
          <p:cNvSpPr txBox="1"/>
          <p:nvPr/>
        </p:nvSpPr>
        <p:spPr>
          <a:xfrm>
            <a:off x="765154" y="6316931"/>
            <a:ext cx="7774781" cy="261610"/>
          </a:xfrm>
          <a:prstGeom prst="rect">
            <a:avLst/>
          </a:prstGeom>
          <a:noFill/>
        </p:spPr>
        <p:txBody>
          <a:bodyPr wrap="square" rtlCol="0">
            <a:spAutoFit/>
          </a:bodyPr>
          <a:lstStyle/>
          <a:p>
            <a:r>
              <a:rPr lang="es-ES" sz="1100" dirty="0"/>
              <a:t>(No. De Actividades Ejecutadas del Plan de Bienestar  e Incentivos /No. Total  De Actividades del Plan de Bienestar  e Incentivos) *100</a:t>
            </a:r>
            <a:endParaRPr lang="es-CO" sz="1100" dirty="0"/>
          </a:p>
        </p:txBody>
      </p:sp>
      <p:graphicFrame>
        <p:nvGraphicFramePr>
          <p:cNvPr id="7" name="Gráfico 6" descr="grafico donde nos muestra las actividades ejecutadas con sus porcentajes de ejecución">
            <a:extLst>
              <a:ext uri="{FF2B5EF4-FFF2-40B4-BE49-F238E27FC236}">
                <a16:creationId xmlns:a16="http://schemas.microsoft.com/office/drawing/2014/main" id="{00000000-0008-0000-0200-000004000000}"/>
              </a:ext>
            </a:extLst>
          </p:cNvPr>
          <p:cNvGraphicFramePr>
            <a:graphicFrameLocks/>
          </p:cNvGraphicFramePr>
          <p:nvPr>
            <p:extLst>
              <p:ext uri="{D42A27DB-BD31-4B8C-83A1-F6EECF244321}">
                <p14:modId xmlns:p14="http://schemas.microsoft.com/office/powerpoint/2010/main" val="2696876764"/>
              </p:ext>
            </p:extLst>
          </p:nvPr>
        </p:nvGraphicFramePr>
        <p:xfrm>
          <a:off x="203705" y="2200940"/>
          <a:ext cx="8683922" cy="3915041"/>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883211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88D607-EFA3-45C7-8DB6-E911DB6DD15E}"/>
              </a:ext>
            </a:extLst>
          </p:cNvPr>
          <p:cNvSpPr>
            <a:spLocks noGrp="1"/>
          </p:cNvSpPr>
          <p:nvPr>
            <p:ph type="title"/>
          </p:nvPr>
        </p:nvSpPr>
        <p:spPr>
          <a:xfrm>
            <a:off x="522325" y="120577"/>
            <a:ext cx="7886700" cy="1325563"/>
          </a:xfrm>
        </p:spPr>
        <p:txBody>
          <a:bodyPr>
            <a:normAutofit/>
          </a:bodyPr>
          <a:lstStyle/>
          <a:p>
            <a:pPr algn="ctr"/>
            <a:r>
              <a:rPr lang="es-MX" sz="3000" b="1" dirty="0">
                <a:solidFill>
                  <a:schemeClr val="accent1">
                    <a:lumMod val="50000"/>
                  </a:schemeClr>
                </a:solidFill>
              </a:rPr>
              <a:t>Medición y Análisis del Indicador: Plan de Bienestar</a:t>
            </a:r>
            <a:endParaRPr lang="es-CO" sz="3000" b="1" dirty="0">
              <a:solidFill>
                <a:schemeClr val="accent1">
                  <a:lumMod val="50000"/>
                </a:schemeClr>
              </a:solidFill>
            </a:endParaRPr>
          </a:p>
        </p:txBody>
      </p:sp>
      <p:sp>
        <p:nvSpPr>
          <p:cNvPr id="3" name="Marcador de contenido 2">
            <a:extLst>
              <a:ext uri="{FF2B5EF4-FFF2-40B4-BE49-F238E27FC236}">
                <a16:creationId xmlns:a16="http://schemas.microsoft.com/office/drawing/2014/main" id="{53B8E0E4-E3A6-4392-BF18-3600F3BDCA2C}"/>
              </a:ext>
            </a:extLst>
          </p:cNvPr>
          <p:cNvSpPr>
            <a:spLocks noGrp="1"/>
          </p:cNvSpPr>
          <p:nvPr>
            <p:ph idx="1"/>
          </p:nvPr>
        </p:nvSpPr>
        <p:spPr>
          <a:xfrm>
            <a:off x="522325" y="1371712"/>
            <a:ext cx="7886700" cy="4351338"/>
          </a:xfrm>
        </p:spPr>
        <p:txBody>
          <a:bodyPr>
            <a:noAutofit/>
          </a:bodyPr>
          <a:lstStyle/>
          <a:p>
            <a:pPr marL="0" indent="0" algn="just">
              <a:buNone/>
            </a:pPr>
            <a:r>
              <a:rPr lang="es-MX" sz="2000" dirty="0"/>
              <a:t>Durante el primer semestre se realizaron las actividades descritas en el programa de bienestar e incentivos institucional, entre las que se destacan: Reconocimiento en el día del cumpleaños, reconocimiento por el día del trabajo, conmemoración del día de la enfermería y celebración del día del hombre y de la mujer. De igual forma se dio cumplimiento a los componentes descritos como salario emocional, el detalle del cumplimiento de las actividades se encuentra en el seguimiento al cronograma del plan de bienestar e incentivos 2022. Dado lo anterior, se presenta un resultado del indicador del 60%, teniendo en cuenta que las actividades de reconocimientos al servidor público se reprogramaron debido a la pandemia por COVID-19 y el quito pico.</a:t>
            </a:r>
          </a:p>
          <a:p>
            <a:pPr marL="0" indent="0" algn="just">
              <a:buNone/>
            </a:pPr>
            <a:endParaRPr lang="es-MX" sz="2000" dirty="0"/>
          </a:p>
          <a:p>
            <a:pPr marL="0" indent="0" algn="just">
              <a:buNone/>
            </a:pPr>
            <a:r>
              <a:rPr lang="es-MX" sz="2000" dirty="0"/>
              <a:t>La actividad referente a reconocer el desempeño laboral de los mejores funcionarios, no se realizó durante este periodo debido a pandemia y el quinto pico de COVID-19. Por esta razón se realizó reconocimiento en el marco de la celebración del día nacional del servidor público el día 15 de julio de 2022 dando cumplimiento a la actividad programada.</a:t>
            </a:r>
            <a:endParaRPr lang="es-CO" sz="2000" dirty="0"/>
          </a:p>
        </p:txBody>
      </p:sp>
    </p:spTree>
    <p:extLst>
      <p:ext uri="{BB962C8B-B14F-4D97-AF65-F5344CB8AC3E}">
        <p14:creationId xmlns:p14="http://schemas.microsoft.com/office/powerpoint/2010/main" val="2275058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6184" y="194179"/>
            <a:ext cx="7886700" cy="656823"/>
          </a:xfrm>
        </p:spPr>
        <p:txBody>
          <a:bodyPr>
            <a:noAutofit/>
          </a:bodyPr>
          <a:lstStyle/>
          <a:p>
            <a:pPr algn="ctr"/>
            <a:r>
              <a:rPr lang="es-CO" sz="2800" b="1" dirty="0">
                <a:solidFill>
                  <a:schemeClr val="accent1">
                    <a:lumMod val="50000"/>
                  </a:schemeClr>
                </a:solidFill>
              </a:rPr>
              <a:t>2. Plan de Capacitación Institucional 2022</a:t>
            </a:r>
          </a:p>
        </p:txBody>
      </p:sp>
      <p:graphicFrame>
        <p:nvGraphicFramePr>
          <p:cNvPr id="6" name="Diagrama 5">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960030807"/>
              </p:ext>
            </p:extLst>
          </p:nvPr>
        </p:nvGraphicFramePr>
        <p:xfrm>
          <a:off x="417464" y="851002"/>
          <a:ext cx="8470163" cy="11977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uadroTexto 3"/>
          <p:cNvSpPr txBox="1"/>
          <p:nvPr/>
        </p:nvSpPr>
        <p:spPr>
          <a:xfrm>
            <a:off x="1369219" y="6368447"/>
            <a:ext cx="6740627" cy="261610"/>
          </a:xfrm>
          <a:prstGeom prst="rect">
            <a:avLst/>
          </a:prstGeom>
          <a:noFill/>
        </p:spPr>
        <p:txBody>
          <a:bodyPr wrap="square" rtlCol="0">
            <a:spAutoFit/>
          </a:bodyPr>
          <a:lstStyle/>
          <a:p>
            <a:r>
              <a:rPr lang="es-ES" sz="1100" dirty="0"/>
              <a:t>(No. De Actividades Ejecutadas del Plan de Capacitación /No. Total De Actividades del Plan de Capacitación)*100</a:t>
            </a:r>
            <a:endParaRPr lang="es-CO" sz="1100" dirty="0"/>
          </a:p>
        </p:txBody>
      </p:sp>
      <p:graphicFrame>
        <p:nvGraphicFramePr>
          <p:cNvPr id="9" name="Gráfico 8" descr="grafico donde nos muestra la ejecución del plan de capacitaciones con sus respectivo porcentaje de cada actividad">
            <a:extLst>
              <a:ext uri="{FF2B5EF4-FFF2-40B4-BE49-F238E27FC236}">
                <a16:creationId xmlns:a16="http://schemas.microsoft.com/office/drawing/2014/main" id="{00000000-0008-0000-0100-000004000000}"/>
              </a:ext>
            </a:extLst>
          </p:cNvPr>
          <p:cNvGraphicFramePr>
            <a:graphicFrameLocks/>
          </p:cNvGraphicFramePr>
          <p:nvPr>
            <p:extLst>
              <p:ext uri="{D42A27DB-BD31-4B8C-83A1-F6EECF244321}">
                <p14:modId xmlns:p14="http://schemas.microsoft.com/office/powerpoint/2010/main" val="610557068"/>
              </p:ext>
            </p:extLst>
          </p:nvPr>
        </p:nvGraphicFramePr>
        <p:xfrm>
          <a:off x="197479" y="2190308"/>
          <a:ext cx="8485405" cy="3925676"/>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461063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descr="medición y análisis del indicador: plan de capacitación">
            <a:extLst>
              <a:ext uri="{FF2B5EF4-FFF2-40B4-BE49-F238E27FC236}">
                <a16:creationId xmlns:a16="http://schemas.microsoft.com/office/drawing/2014/main" id="{6D08BE38-1FEB-48A9-84F7-7C3C56A04CB2}"/>
              </a:ext>
            </a:extLst>
          </p:cNvPr>
          <p:cNvSpPr txBox="1">
            <a:spLocks noGrp="1"/>
          </p:cNvSpPr>
          <p:nvPr>
            <p:ph type="title" idx="4294967295"/>
          </p:nvPr>
        </p:nvSpPr>
        <p:spPr>
          <a:xfrm>
            <a:off x="501060" y="630940"/>
            <a:ext cx="78867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s-MX" sz="3000" b="1" i="0" u="none" strike="noStrike" kern="1200" cap="none" spc="0" normalizeH="0" baseline="0" noProof="0" dirty="0">
                <a:ln>
                  <a:noFill/>
                </a:ln>
                <a:solidFill>
                  <a:schemeClr val="accent1">
                    <a:lumMod val="50000"/>
                  </a:schemeClr>
                </a:solidFill>
                <a:effectLst/>
                <a:uLnTx/>
                <a:uFillTx/>
                <a:latin typeface="+mj-lt"/>
                <a:ea typeface="+mj-ea"/>
                <a:cs typeface="+mj-cs"/>
              </a:rPr>
              <a:t>Medición y Análisis del Indicador: Plan de Capacitación </a:t>
            </a:r>
            <a:endParaRPr kumimoji="0" lang="es-CO" sz="3000" b="1"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3" name="Marcador de contenido 2">
            <a:extLst>
              <a:ext uri="{FF2B5EF4-FFF2-40B4-BE49-F238E27FC236}">
                <a16:creationId xmlns:a16="http://schemas.microsoft.com/office/drawing/2014/main" id="{D7FFA7E9-A770-4914-AA87-D14D6832BFC6}"/>
              </a:ext>
            </a:extLst>
          </p:cNvPr>
          <p:cNvSpPr>
            <a:spLocks noGrp="1"/>
          </p:cNvSpPr>
          <p:nvPr>
            <p:ph idx="1"/>
          </p:nvPr>
        </p:nvSpPr>
        <p:spPr>
          <a:xfrm>
            <a:off x="628650" y="2386085"/>
            <a:ext cx="7886700" cy="4351338"/>
          </a:xfrm>
        </p:spPr>
        <p:txBody>
          <a:bodyPr>
            <a:normAutofit/>
          </a:bodyPr>
          <a:lstStyle/>
          <a:p>
            <a:pPr marL="0" indent="0" algn="just">
              <a:buNone/>
            </a:pPr>
            <a:r>
              <a:rPr lang="es-MX" sz="2000" dirty="0"/>
              <a:t>Se cumple con la meta en un 95% . Se planearon 19 acciones de formación realizando 18 actividades, se reprogramó una capacitación la cual se llevó a cabo en el mes de julio; estas actividades fueron desarrolladas con el apoyo de líderes de procesos de la Entidad, Comfenalco, Servicios Estratégicos Empresariales  y ARL Positiva. Adicionalmente, se realizaron  11 actividades registradas en el Plan Institucional de Capacitación extraordinario en temas de trabajo en equipo.</a:t>
            </a:r>
          </a:p>
          <a:p>
            <a:pPr marL="0" indent="0" algn="just">
              <a:buNone/>
            </a:pPr>
            <a:endParaRPr lang="es-MX" sz="2000" dirty="0"/>
          </a:p>
          <a:p>
            <a:pPr marL="0" indent="0" algn="just">
              <a:buNone/>
            </a:pPr>
            <a:r>
              <a:rPr lang="es-CO" sz="2000" dirty="0"/>
              <a:t>Adicionalmente se autorizó la capacitación a la Jefe de la Oficina de Calidad para la realización del curso en Sistemas de Gestión Integrado con la Entidad ICONTEC.</a:t>
            </a:r>
          </a:p>
        </p:txBody>
      </p:sp>
    </p:spTree>
    <p:extLst>
      <p:ext uri="{BB962C8B-B14F-4D97-AF65-F5344CB8AC3E}">
        <p14:creationId xmlns:p14="http://schemas.microsoft.com/office/powerpoint/2010/main" val="16066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E94C0-6D76-41B1-8263-6240A68EC04B}"/>
              </a:ext>
            </a:extLst>
          </p:cNvPr>
          <p:cNvSpPr>
            <a:spLocks noGrp="1"/>
          </p:cNvSpPr>
          <p:nvPr>
            <p:ph type="title"/>
          </p:nvPr>
        </p:nvSpPr>
        <p:spPr/>
        <p:txBody>
          <a:bodyPr>
            <a:normAutofit fontScale="90000"/>
          </a:bodyPr>
          <a:lstStyle/>
          <a:p>
            <a:pPr algn="ctr"/>
            <a:r>
              <a:rPr lang="es-MX" sz="3000" b="0" i="0" dirty="0">
                <a:solidFill>
                  <a:schemeClr val="accent1">
                    <a:lumMod val="50000"/>
                  </a:schemeClr>
                </a:solidFill>
                <a:effectLst/>
                <a:latin typeface="arial, sans-serif"/>
              </a:rPr>
              <a:t>3. Plan de Previsión de Recursos Humanos 2022</a:t>
            </a:r>
            <a:br>
              <a:rPr lang="es-MX" sz="3000" b="0" i="0" dirty="0">
                <a:solidFill>
                  <a:schemeClr val="accent1">
                    <a:lumMod val="50000"/>
                  </a:schemeClr>
                </a:solidFill>
                <a:effectLst/>
                <a:latin typeface="Arial" panose="020B0604020202020204" pitchFamily="34" charset="0"/>
              </a:rPr>
            </a:br>
            <a:endParaRPr lang="es-CO" sz="3000" dirty="0">
              <a:solidFill>
                <a:schemeClr val="accent1">
                  <a:lumMod val="50000"/>
                </a:schemeClr>
              </a:solidFill>
            </a:endParaRPr>
          </a:p>
        </p:txBody>
      </p:sp>
      <p:sp>
        <p:nvSpPr>
          <p:cNvPr id="3" name="Marcador de contenido 2">
            <a:extLst>
              <a:ext uri="{FF2B5EF4-FFF2-40B4-BE49-F238E27FC236}">
                <a16:creationId xmlns:a16="http://schemas.microsoft.com/office/drawing/2014/main" id="{8AB8B0F4-8A61-4D4F-AB4F-B94FFC0610C8}"/>
              </a:ext>
            </a:extLst>
          </p:cNvPr>
          <p:cNvSpPr>
            <a:spLocks noGrp="1"/>
          </p:cNvSpPr>
          <p:nvPr>
            <p:ph idx="1"/>
          </p:nvPr>
        </p:nvSpPr>
        <p:spPr>
          <a:xfrm>
            <a:off x="554222" y="1690689"/>
            <a:ext cx="7886700" cy="4274176"/>
          </a:xfrm>
        </p:spPr>
        <p:txBody>
          <a:bodyPr>
            <a:normAutofit/>
          </a:bodyPr>
          <a:lstStyle/>
          <a:p>
            <a:pPr marL="0" indent="0" algn="just">
              <a:buNone/>
            </a:pPr>
            <a:r>
              <a:rPr lang="es-CO" sz="18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Objetivo: </a:t>
            </a:r>
            <a:r>
              <a:rPr lang="es-CO" sz="1800" dirty="0">
                <a:effectLst/>
                <a:latin typeface="Arial" panose="020B0604020202020204" pitchFamily="34" charset="0"/>
                <a:ea typeface="Calibri" panose="020F0502020204030204" pitchFamily="34" charset="0"/>
                <a:cs typeface="Times New Roman" panose="02020603050405020304" pitchFamily="18" charset="0"/>
              </a:rPr>
              <a:t>Establecer los lineamientos para la previsión del talento humano de la E.S.E. Hospital Regional Manuela Beltrán.</a:t>
            </a:r>
          </a:p>
          <a:p>
            <a:pPr marL="0" indent="0" algn="just">
              <a:buNone/>
            </a:pPr>
            <a:endParaRPr lang="es-CO" sz="1800" dirty="0">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r>
              <a:rPr lang="es-CO" sz="18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Alcance: </a:t>
            </a:r>
            <a:r>
              <a:rPr lang="es-CO" sz="1800" dirty="0">
                <a:effectLst/>
                <a:latin typeface="Arial" panose="020B0604020202020204" pitchFamily="34" charset="0"/>
                <a:ea typeface="Calibri" panose="020F0502020204030204" pitchFamily="34" charset="0"/>
                <a:cs typeface="Times New Roman" panose="02020603050405020304" pitchFamily="18" charset="0"/>
              </a:rPr>
              <a:t>El Plan de Previsión de Recursos Humanos será de aplicación general en toda la planta de personal de la E.S.E. Hospital Regional Manuela Beltrán.</a:t>
            </a:r>
          </a:p>
          <a:p>
            <a:pPr marL="0" indent="0" algn="just">
              <a:buNone/>
            </a:pPr>
            <a:endParaRPr lang="es-CO" sz="1800" dirty="0">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r>
              <a:rPr lang="es-CO" sz="18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Metodología de provisión: </a:t>
            </a:r>
            <a:r>
              <a:rPr lang="es-CO" sz="1800" dirty="0">
                <a:effectLst/>
                <a:latin typeface="Arial" panose="020B0604020202020204" pitchFamily="34" charset="0"/>
                <a:ea typeface="Calibri" panose="020F0502020204030204" pitchFamily="34" charset="0"/>
                <a:cs typeface="Times New Roman" panose="02020603050405020304" pitchFamily="18" charset="0"/>
              </a:rPr>
              <a:t>La provisión de los empleos vacantes de la planta de personal de la E.S.E. Hospital Regional Manuela Beltrán se hará de la siguiente manera: La E.S.E. da estricto cumplimiento a la normatividad vigente en la provisión de los empleos de la planta, según lo estipulado en el Decreto 648 del 19 de abril de 2017 por medio del cual se modifica y adiciona el Decreto 1083 de 2015, en su CAPITULO 3 FORMAS DE PROVISIÓN DE EMPLEO.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dirty="0"/>
          </a:p>
        </p:txBody>
      </p:sp>
    </p:spTree>
    <p:extLst>
      <p:ext uri="{BB962C8B-B14F-4D97-AF65-F5344CB8AC3E}">
        <p14:creationId xmlns:p14="http://schemas.microsoft.com/office/powerpoint/2010/main" val="34842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1832A8-F7F2-4D9C-B533-0669466F746C}"/>
              </a:ext>
            </a:extLst>
          </p:cNvPr>
          <p:cNvSpPr>
            <a:spLocks noGrp="1"/>
          </p:cNvSpPr>
          <p:nvPr>
            <p:ph type="title"/>
          </p:nvPr>
        </p:nvSpPr>
        <p:spPr/>
        <p:txBody>
          <a:bodyPr>
            <a:normAutofit/>
          </a:bodyPr>
          <a:lstStyle/>
          <a:p>
            <a:r>
              <a:rPr lang="es-MX" sz="2000" b="0" i="0" dirty="0">
                <a:solidFill>
                  <a:schemeClr val="accent1">
                    <a:lumMod val="50000"/>
                  </a:schemeClr>
                </a:solidFill>
                <a:effectLst/>
                <a:latin typeface="arial, sans-serif"/>
              </a:rPr>
              <a:t>Situaci</a:t>
            </a:r>
            <a:r>
              <a:rPr lang="es-MX" sz="2000" dirty="0">
                <a:solidFill>
                  <a:schemeClr val="accent1">
                    <a:lumMod val="50000"/>
                  </a:schemeClr>
                </a:solidFill>
                <a:latin typeface="arial, sans-serif"/>
              </a:rPr>
              <a:t>ón Administrativa Actual de la Entidad 2022</a:t>
            </a:r>
            <a:endParaRPr lang="es-CO" sz="2000" dirty="0"/>
          </a:p>
        </p:txBody>
      </p:sp>
      <p:graphicFrame>
        <p:nvGraphicFramePr>
          <p:cNvPr id="4" name="Tabla 3">
            <a:extLst>
              <a:ext uri="{FF2B5EF4-FFF2-40B4-BE49-F238E27FC236}">
                <a16:creationId xmlns:a16="http://schemas.microsoft.com/office/drawing/2014/main" id="{3CB255C4-3B97-4FFD-9EC3-DE6F8BC68E24}"/>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662458364"/>
              </p:ext>
            </p:extLst>
          </p:nvPr>
        </p:nvGraphicFramePr>
        <p:xfrm>
          <a:off x="956929" y="1286540"/>
          <a:ext cx="7410892" cy="5450768"/>
        </p:xfrm>
        <a:graphic>
          <a:graphicData uri="http://schemas.openxmlformats.org/drawingml/2006/table">
            <a:tbl>
              <a:tblPr firstRow="1" firstCol="1" bandRow="1">
                <a:tableStyleId>{5C22544A-7EE6-4342-B048-85BDC9FD1C3A}</a:tableStyleId>
              </a:tblPr>
              <a:tblGrid>
                <a:gridCol w="725482">
                  <a:extLst>
                    <a:ext uri="{9D8B030D-6E8A-4147-A177-3AD203B41FA5}">
                      <a16:colId xmlns:a16="http://schemas.microsoft.com/office/drawing/2014/main" val="2644590550"/>
                    </a:ext>
                  </a:extLst>
                </a:gridCol>
                <a:gridCol w="3160048">
                  <a:extLst>
                    <a:ext uri="{9D8B030D-6E8A-4147-A177-3AD203B41FA5}">
                      <a16:colId xmlns:a16="http://schemas.microsoft.com/office/drawing/2014/main" val="2948403822"/>
                    </a:ext>
                  </a:extLst>
                </a:gridCol>
                <a:gridCol w="856592">
                  <a:extLst>
                    <a:ext uri="{9D8B030D-6E8A-4147-A177-3AD203B41FA5}">
                      <a16:colId xmlns:a16="http://schemas.microsoft.com/office/drawing/2014/main" val="2271323933"/>
                    </a:ext>
                  </a:extLst>
                </a:gridCol>
                <a:gridCol w="2668770">
                  <a:extLst>
                    <a:ext uri="{9D8B030D-6E8A-4147-A177-3AD203B41FA5}">
                      <a16:colId xmlns:a16="http://schemas.microsoft.com/office/drawing/2014/main" val="52244016"/>
                    </a:ext>
                  </a:extLst>
                </a:gridCol>
              </a:tblGrid>
              <a:tr h="477244">
                <a:tc>
                  <a:txBody>
                    <a:bodyPr/>
                    <a:lstStyle/>
                    <a:p>
                      <a:pPr algn="ctr">
                        <a:lnSpc>
                          <a:spcPct val="115000"/>
                        </a:lnSpc>
                        <a:spcAft>
                          <a:spcPts val="800"/>
                        </a:spcAft>
                      </a:pPr>
                      <a:r>
                        <a:rPr lang="es-CO" sz="1400" dirty="0">
                          <a:effectLst/>
                        </a:rPr>
                        <a:t>No. DE CARGOS</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CARGO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CÓDIGO</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TIPO DE NOMBRAMIENTO</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8836739"/>
                  </a:ext>
                </a:extLst>
              </a:tr>
              <a:tr h="231397">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dirty="0">
                          <a:effectLst/>
                        </a:rPr>
                        <a:t>Gerente</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085</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Periodo Fijo</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0113884"/>
                  </a:ext>
                </a:extLst>
              </a:tr>
              <a:tr h="231397">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dirty="0">
                          <a:effectLst/>
                        </a:rPr>
                        <a:t>Subdirector Científico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072</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Libre nombramiento y remoción</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1835704"/>
                  </a:ext>
                </a:extLst>
              </a:tr>
              <a:tr h="231397">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dirty="0">
                          <a:effectLst/>
                        </a:rPr>
                        <a:t>Subdirector Administrativo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068</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Libre nombramiento y remoción</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1529779"/>
                  </a:ext>
                </a:extLst>
              </a:tr>
              <a:tr h="231397">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dirty="0">
                          <a:effectLst/>
                        </a:rPr>
                        <a:t>Jefe Oficina Asesor Jurídico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115</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Libre nombramiento y remoción</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6447299"/>
                  </a:ext>
                </a:extLst>
              </a:tr>
              <a:tr h="231397">
                <a:tc>
                  <a:txBody>
                    <a:bodyPr/>
                    <a:lstStyle/>
                    <a:p>
                      <a:pPr algn="ctr">
                        <a:lnSpc>
                          <a:spcPct val="115000"/>
                        </a:lnSpc>
                        <a:spcAft>
                          <a:spcPts val="800"/>
                        </a:spcAft>
                      </a:pPr>
                      <a:r>
                        <a:rPr lang="es-CO" sz="1400" dirty="0">
                          <a:effectLst/>
                        </a:rPr>
                        <a:t>1</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dirty="0">
                          <a:effectLst/>
                        </a:rPr>
                        <a:t>Jefe Oficina Asesor de Calidad</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115</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Libre nombramiento y remoción</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8197262"/>
                  </a:ext>
                </a:extLst>
              </a:tr>
              <a:tr h="477244">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dirty="0">
                          <a:effectLst/>
                        </a:rPr>
                        <a:t>Profesional Universitario Talento Humano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219</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Servidor Público Inscrito en Carrera Administrativa</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0209386"/>
                  </a:ext>
                </a:extLst>
              </a:tr>
              <a:tr h="477244">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dirty="0">
                          <a:effectLst/>
                        </a:rPr>
                        <a:t>Profesional Universitario Financiero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219</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Servidor Público Inscrito en Carrera Administrativa</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5542973"/>
                  </a:ext>
                </a:extLst>
              </a:tr>
              <a:tr h="477244">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a:effectLst/>
                        </a:rPr>
                        <a:t>Profesional Universitario Contador</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219</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Servidor Público Inscrito en Carrera Administrativa </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8931281"/>
                  </a:ext>
                </a:extLst>
              </a:tr>
              <a:tr h="477244">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a:effectLst/>
                        </a:rPr>
                        <a:t>Profesional Especializado Coordinador Médico</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242</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Vacante Definitiva sin proveer (Vacante reportada en OPEC)</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6035177"/>
                  </a:ext>
                </a:extLst>
              </a:tr>
              <a:tr h="723091">
                <a:tc>
                  <a:txBody>
                    <a:bodyPr/>
                    <a:lstStyle/>
                    <a:p>
                      <a:pPr algn="ctr">
                        <a:lnSpc>
                          <a:spcPct val="115000"/>
                        </a:lnSpc>
                        <a:spcAft>
                          <a:spcPts val="800"/>
                        </a:spcAft>
                      </a:pPr>
                      <a:r>
                        <a:rPr lang="es-CO" sz="1400">
                          <a:effectLst/>
                        </a:rPr>
                        <a:t>1</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a:effectLst/>
                        </a:rPr>
                        <a:t>Profesional Especializado Salud Pública</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242</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Vacante Definitiva con Nombramiento en Provisionalidad (Vacante reportada en OPEC)</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2058907"/>
                  </a:ext>
                </a:extLst>
              </a:tr>
              <a:tr h="477244">
                <a:tc>
                  <a:txBody>
                    <a:bodyPr/>
                    <a:lstStyle/>
                    <a:p>
                      <a:pPr algn="ctr">
                        <a:lnSpc>
                          <a:spcPct val="115000"/>
                        </a:lnSpc>
                        <a:spcAft>
                          <a:spcPts val="800"/>
                        </a:spcAft>
                      </a:pPr>
                      <a:r>
                        <a:rPr lang="es-CO" sz="1400">
                          <a:effectLst/>
                        </a:rPr>
                        <a:t>2</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a:effectLst/>
                        </a:rPr>
                        <a:t>Enfermero</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243</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Servidor Público Inscrito en Carrera Administrativa</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701539"/>
                  </a:ext>
                </a:extLst>
              </a:tr>
              <a:tr h="231397">
                <a:tc>
                  <a:txBody>
                    <a:bodyPr/>
                    <a:lstStyle/>
                    <a:p>
                      <a:pPr algn="ctr">
                        <a:lnSpc>
                          <a:spcPct val="115000"/>
                        </a:lnSpc>
                        <a:spcAft>
                          <a:spcPts val="800"/>
                        </a:spcAft>
                      </a:pPr>
                      <a:r>
                        <a:rPr lang="es-CO" sz="1400">
                          <a:effectLst/>
                        </a:rPr>
                        <a:t>5</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s-CO" sz="1400">
                          <a:effectLst/>
                        </a:rPr>
                        <a:t>Médico Especialista</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213</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Vacante sin proveer</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9271579"/>
                  </a:ext>
                </a:extLst>
              </a:tr>
              <a:tr h="231397">
                <a:tc>
                  <a:txBody>
                    <a:bodyPr/>
                    <a:lstStyle/>
                    <a:p>
                      <a:pPr algn="ctr">
                        <a:lnSpc>
                          <a:spcPct val="115000"/>
                        </a:lnSpc>
                        <a:spcAft>
                          <a:spcPts val="800"/>
                        </a:spcAft>
                      </a:pPr>
                      <a:r>
                        <a:rPr lang="es-CO" sz="1400">
                          <a:effectLst/>
                        </a:rPr>
                        <a:t>17</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TOTAL</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a:effectLst/>
                        </a:rPr>
                        <a:t> </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s-CO" sz="1400" dirty="0">
                          <a:effectLst/>
                        </a:rPr>
                        <a:t> </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3662255"/>
                  </a:ext>
                </a:extLst>
              </a:tr>
            </a:tbl>
          </a:graphicData>
        </a:graphic>
      </p:graphicFrame>
    </p:spTree>
    <p:extLst>
      <p:ext uri="{BB962C8B-B14F-4D97-AF65-F5344CB8AC3E}">
        <p14:creationId xmlns:p14="http://schemas.microsoft.com/office/powerpoint/2010/main" val="2209980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596773-50D2-4617-B714-6E35697E8FD5}"/>
              </a:ext>
            </a:extLst>
          </p:cNvPr>
          <p:cNvSpPr>
            <a:spLocks noGrp="1"/>
          </p:cNvSpPr>
          <p:nvPr>
            <p:ph type="title"/>
          </p:nvPr>
        </p:nvSpPr>
        <p:spPr>
          <a:xfrm>
            <a:off x="486696" y="629266"/>
            <a:ext cx="2629122" cy="1622321"/>
          </a:xfrm>
        </p:spPr>
        <p:txBody>
          <a:bodyPr>
            <a:normAutofit/>
          </a:bodyPr>
          <a:lstStyle/>
          <a:p>
            <a:r>
              <a:rPr lang="es-MX" sz="2400" b="0" i="0" dirty="0">
                <a:solidFill>
                  <a:schemeClr val="accent1">
                    <a:lumMod val="50000"/>
                  </a:schemeClr>
                </a:solidFill>
                <a:effectLst/>
                <a:latin typeface="arial, sans-serif"/>
              </a:rPr>
              <a:t>4. Plan Estratégico de Talento Humano</a:t>
            </a:r>
            <a:br>
              <a:rPr lang="es-MX" sz="2400" b="0" i="0" dirty="0">
                <a:effectLst/>
                <a:latin typeface="Arial" panose="020B0604020202020204" pitchFamily="34" charset="0"/>
              </a:rPr>
            </a:br>
            <a:endParaRPr lang="es-CO" sz="2400" dirty="0"/>
          </a:p>
        </p:txBody>
      </p:sp>
      <p:sp>
        <p:nvSpPr>
          <p:cNvPr id="3" name="Marcador de contenido 2">
            <a:extLst>
              <a:ext uri="{FF2B5EF4-FFF2-40B4-BE49-F238E27FC236}">
                <a16:creationId xmlns:a16="http://schemas.microsoft.com/office/drawing/2014/main" id="{E9A0C93E-E2D9-4268-A768-484627A4ADE2}"/>
              </a:ext>
            </a:extLst>
          </p:cNvPr>
          <p:cNvSpPr>
            <a:spLocks noGrp="1"/>
          </p:cNvSpPr>
          <p:nvPr>
            <p:ph idx="1"/>
          </p:nvPr>
        </p:nvSpPr>
        <p:spPr>
          <a:xfrm>
            <a:off x="180753" y="2438400"/>
            <a:ext cx="3086594" cy="3785419"/>
          </a:xfrm>
        </p:spPr>
        <p:txBody>
          <a:bodyPr>
            <a:normAutofit/>
          </a:bodyPr>
          <a:lstStyle/>
          <a:p>
            <a:pPr marL="0" indent="0" algn="just">
              <a:buNone/>
            </a:pPr>
            <a:r>
              <a:rPr lang="es-MX" sz="1600" dirty="0"/>
              <a:t>Objetivo: </a:t>
            </a:r>
            <a:r>
              <a:rPr lang="es-CO" sz="1600" dirty="0">
                <a:effectLst/>
                <a:latin typeface="Arial" panose="020B0604020202020204" pitchFamily="34" charset="0"/>
                <a:ea typeface="Calibri" panose="020F0502020204030204" pitchFamily="34" charset="0"/>
                <a:cs typeface="Times New Roman" panose="02020603050405020304" pitchFamily="18" charset="0"/>
              </a:rPr>
              <a:t>Planear, ejecutar y evaluar las actividades planeadas para la Gestión del Talento Humano de la Entidad, a través de las estrategias establecidas para cada una de las etapas del ciclo de vida laboral de los funcionarios, en el marco de las rutas que integran la dimensión del Talento Humano en MIPG, buscando el mejoramiento de las capacidades, conocimientos, competencias y calidad de vida.	</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sz="1400" dirty="0"/>
          </a:p>
        </p:txBody>
      </p:sp>
      <p:sp>
        <p:nvSpPr>
          <p:cNvPr id="9" name="Rectangle 8">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9292" y="0"/>
            <a:ext cx="566470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2766" y="557784"/>
            <a:ext cx="4938073"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descr="resultado gestión estrategica talento humano mipg donde podemos observar la ruta de cracion de valor">
            <a:extLst>
              <a:ext uri="{FF2B5EF4-FFF2-40B4-BE49-F238E27FC236}">
                <a16:creationId xmlns:a16="http://schemas.microsoft.com/office/drawing/2014/main" id="{C87A0CB6-0502-4D53-B2CF-1EDB206F6F08}"/>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3737146" y="202018"/>
            <a:ext cx="5332426" cy="6094953"/>
          </a:xfrm>
          <a:prstGeom prst="rect">
            <a:avLst/>
          </a:prstGeom>
          <a:noFill/>
          <a:effectLst/>
        </p:spPr>
      </p:pic>
    </p:spTree>
    <p:extLst>
      <p:ext uri="{BB962C8B-B14F-4D97-AF65-F5344CB8AC3E}">
        <p14:creationId xmlns:p14="http://schemas.microsoft.com/office/powerpoint/2010/main" val="3285063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416F24-8E70-4769-935F-77C8E1E53DF3}"/>
              </a:ext>
            </a:extLst>
          </p:cNvPr>
          <p:cNvSpPr>
            <a:spLocks noGrp="1"/>
          </p:cNvSpPr>
          <p:nvPr>
            <p:ph type="title"/>
          </p:nvPr>
        </p:nvSpPr>
        <p:spPr>
          <a:xfrm>
            <a:off x="628650" y="599042"/>
            <a:ext cx="7886700" cy="1325563"/>
          </a:xfrm>
        </p:spPr>
        <p:txBody>
          <a:bodyPr>
            <a:normAutofit/>
          </a:bodyPr>
          <a:lstStyle/>
          <a:p>
            <a:r>
              <a:rPr lang="es-MX" sz="3000" b="1" dirty="0">
                <a:solidFill>
                  <a:schemeClr val="accent1">
                    <a:lumMod val="50000"/>
                  </a:schemeClr>
                </a:solidFill>
              </a:rPr>
              <a:t>Cumplimiento al Plan Estratégico de Talento Humano:</a:t>
            </a:r>
            <a:endParaRPr lang="es-CO" sz="3000" b="1" dirty="0">
              <a:solidFill>
                <a:schemeClr val="accent1">
                  <a:lumMod val="50000"/>
                </a:schemeClr>
              </a:solidFill>
            </a:endParaRPr>
          </a:p>
        </p:txBody>
      </p:sp>
      <p:sp>
        <p:nvSpPr>
          <p:cNvPr id="3" name="Marcador de contenido 2">
            <a:extLst>
              <a:ext uri="{FF2B5EF4-FFF2-40B4-BE49-F238E27FC236}">
                <a16:creationId xmlns:a16="http://schemas.microsoft.com/office/drawing/2014/main" id="{3545334A-3A7C-4DDA-8EE6-D7EFD3AF82CD}"/>
              </a:ext>
            </a:extLst>
          </p:cNvPr>
          <p:cNvSpPr>
            <a:spLocks noGrp="1"/>
          </p:cNvSpPr>
          <p:nvPr>
            <p:ph idx="1"/>
          </p:nvPr>
        </p:nvSpPr>
        <p:spPr>
          <a:xfrm>
            <a:off x="628650" y="2245389"/>
            <a:ext cx="7886700" cy="3490654"/>
          </a:xfrm>
        </p:spPr>
        <p:txBody>
          <a:bodyPr>
            <a:normAutofit/>
          </a:bodyPr>
          <a:lstStyle/>
          <a:p>
            <a:pPr marL="342900" lvl="0" indent="-342900" algn="just">
              <a:lnSpc>
                <a:spcPct val="115000"/>
              </a:lnSpc>
              <a:buFont typeface="Symbol" panose="05050102010706020507" pitchFamily="18" charset="2"/>
              <a:buChar char=""/>
            </a:pPr>
            <a:r>
              <a:rPr lang="es-CO" sz="1800" dirty="0">
                <a:solidFill>
                  <a:srgbClr val="000000"/>
                </a:solidFill>
                <a:effectLst/>
                <a:latin typeface="Arial" panose="020B0604020202020204" pitchFamily="34" charset="0"/>
                <a:ea typeface="Calibri" panose="020F0502020204030204" pitchFamily="34" charset="0"/>
                <a:cs typeface="Ebrima" panose="02000000000000000000" pitchFamily="2" charset="0"/>
              </a:rPr>
              <a:t>Reporte oportuno del Plan Anual de Vacantes</a:t>
            </a:r>
            <a:endParaRPr lang="es-CO" sz="1800" dirty="0">
              <a:solidFill>
                <a:srgbClr val="000000"/>
              </a:solidFill>
              <a:effectLst/>
              <a:latin typeface="Ebrima" panose="02000000000000000000" pitchFamily="2" charset="0"/>
              <a:ea typeface="Calibri" panose="020F0502020204030204" pitchFamily="34" charset="0"/>
              <a:cs typeface="Ebrima" panose="02000000000000000000" pitchFamily="2" charset="0"/>
            </a:endParaRPr>
          </a:p>
          <a:p>
            <a:pPr marL="342900" lvl="0" indent="-342900" algn="just">
              <a:lnSpc>
                <a:spcPct val="115000"/>
              </a:lnSpc>
              <a:buFont typeface="Symbol" panose="05050102010706020507" pitchFamily="18" charset="2"/>
              <a:buChar char=""/>
            </a:pPr>
            <a:r>
              <a:rPr lang="es-CO" sz="1800" dirty="0">
                <a:solidFill>
                  <a:srgbClr val="000000"/>
                </a:solidFill>
                <a:effectLst/>
                <a:latin typeface="Arial" panose="020B0604020202020204" pitchFamily="34" charset="0"/>
                <a:ea typeface="Calibri" panose="020F0502020204030204" pitchFamily="34" charset="0"/>
                <a:cs typeface="Ebrima" panose="02000000000000000000" pitchFamily="2" charset="0"/>
              </a:rPr>
              <a:t>Plan Institucional de Capacitación</a:t>
            </a:r>
            <a:endParaRPr lang="es-CO" sz="1800" dirty="0">
              <a:solidFill>
                <a:srgbClr val="000000"/>
              </a:solidFill>
              <a:effectLst/>
              <a:latin typeface="Ebrima" panose="02000000000000000000" pitchFamily="2" charset="0"/>
              <a:ea typeface="Calibri" panose="020F0502020204030204" pitchFamily="34" charset="0"/>
              <a:cs typeface="Ebrima" panose="02000000000000000000" pitchFamily="2" charset="0"/>
            </a:endParaRPr>
          </a:p>
          <a:p>
            <a:pPr marL="342900" lvl="0" indent="-342900" algn="just">
              <a:lnSpc>
                <a:spcPct val="115000"/>
              </a:lnSpc>
              <a:buFont typeface="Symbol" panose="05050102010706020507" pitchFamily="18" charset="2"/>
              <a:buChar char=""/>
            </a:pPr>
            <a:r>
              <a:rPr lang="es-CO" sz="1800" dirty="0">
                <a:solidFill>
                  <a:srgbClr val="000000"/>
                </a:solidFill>
                <a:effectLst/>
                <a:latin typeface="Arial" panose="020B0604020202020204" pitchFamily="34" charset="0"/>
                <a:ea typeface="Calibri" panose="020F0502020204030204" pitchFamily="34" charset="0"/>
                <a:cs typeface="Ebrima" panose="02000000000000000000" pitchFamily="2" charset="0"/>
              </a:rPr>
              <a:t>Plan de Bienestar e Incentivos</a:t>
            </a:r>
            <a:endParaRPr lang="es-CO" sz="1800" dirty="0">
              <a:solidFill>
                <a:srgbClr val="000000"/>
              </a:solidFill>
              <a:effectLst/>
              <a:latin typeface="Ebrima" panose="02000000000000000000" pitchFamily="2" charset="0"/>
              <a:ea typeface="Calibri" panose="020F0502020204030204" pitchFamily="34" charset="0"/>
              <a:cs typeface="Ebrima" panose="02000000000000000000" pitchFamily="2" charset="0"/>
            </a:endParaRPr>
          </a:p>
          <a:p>
            <a:pPr marL="342900" lvl="0" indent="-342900" algn="just">
              <a:lnSpc>
                <a:spcPct val="115000"/>
              </a:lnSpc>
              <a:buFont typeface="Symbol" panose="05050102010706020507" pitchFamily="18" charset="2"/>
              <a:buChar char=""/>
            </a:pPr>
            <a:r>
              <a:rPr lang="es-CO" sz="1800" dirty="0">
                <a:solidFill>
                  <a:srgbClr val="000000"/>
                </a:solidFill>
                <a:effectLst/>
                <a:latin typeface="Arial" panose="020B0604020202020204" pitchFamily="34" charset="0"/>
                <a:ea typeface="Calibri" panose="020F0502020204030204" pitchFamily="34" charset="0"/>
                <a:cs typeface="Ebrima" panose="02000000000000000000" pitchFamily="2" charset="0"/>
              </a:rPr>
              <a:t>Sistema de Gestión de Seguridad y Salud en el Trabajo</a:t>
            </a:r>
            <a:endParaRPr lang="es-CO" sz="1800" dirty="0">
              <a:solidFill>
                <a:srgbClr val="000000"/>
              </a:solidFill>
              <a:effectLst/>
              <a:latin typeface="Ebrima" panose="02000000000000000000" pitchFamily="2" charset="0"/>
              <a:ea typeface="Calibri" panose="020F0502020204030204" pitchFamily="34" charset="0"/>
              <a:cs typeface="Ebrima" panose="02000000000000000000" pitchFamily="2" charset="0"/>
            </a:endParaRPr>
          </a:p>
          <a:p>
            <a:pPr marL="342900" lvl="0" indent="-342900" algn="just">
              <a:lnSpc>
                <a:spcPct val="115000"/>
              </a:lnSpc>
              <a:buFont typeface="Symbol" panose="05050102010706020507" pitchFamily="18" charset="2"/>
              <a:buChar char=""/>
            </a:pPr>
            <a:r>
              <a:rPr lang="es-CO" sz="1800" dirty="0">
                <a:solidFill>
                  <a:srgbClr val="000000"/>
                </a:solidFill>
                <a:effectLst/>
                <a:latin typeface="Arial" panose="020B0604020202020204" pitchFamily="34" charset="0"/>
                <a:ea typeface="Calibri" panose="020F0502020204030204" pitchFamily="34" charset="0"/>
                <a:cs typeface="Ebrima" panose="02000000000000000000" pitchFamily="2" charset="0"/>
              </a:rPr>
              <a:t>Plan de Previsión de Recursos Humanos</a:t>
            </a:r>
            <a:endParaRPr lang="es-CO" sz="1800" dirty="0">
              <a:solidFill>
                <a:srgbClr val="000000"/>
              </a:solidFill>
              <a:effectLst/>
              <a:latin typeface="Ebrima" panose="02000000000000000000" pitchFamily="2" charset="0"/>
              <a:ea typeface="Calibri" panose="020F0502020204030204" pitchFamily="34" charset="0"/>
              <a:cs typeface="Ebrima" panose="02000000000000000000" pitchFamily="2" charset="0"/>
            </a:endParaRPr>
          </a:p>
          <a:p>
            <a:pPr marL="342900" lvl="0" indent="-342900" algn="just">
              <a:lnSpc>
                <a:spcPct val="115000"/>
              </a:lnSpc>
              <a:buFont typeface="Symbol" panose="05050102010706020507" pitchFamily="18" charset="2"/>
              <a:buChar char=""/>
            </a:pPr>
            <a:r>
              <a:rPr lang="es-CO" sz="1800" dirty="0">
                <a:solidFill>
                  <a:srgbClr val="000000"/>
                </a:solidFill>
                <a:effectLst/>
                <a:latin typeface="Arial" panose="020B0604020202020204" pitchFamily="34" charset="0"/>
                <a:ea typeface="Calibri" panose="020F0502020204030204" pitchFamily="34" charset="0"/>
                <a:cs typeface="Ebrima" panose="02000000000000000000" pitchFamily="2" charset="0"/>
              </a:rPr>
              <a:t>Evaluación del desempeño laboral</a:t>
            </a:r>
            <a:endParaRPr lang="es-CO" sz="1800" dirty="0">
              <a:solidFill>
                <a:srgbClr val="000000"/>
              </a:solidFill>
              <a:effectLst/>
              <a:latin typeface="Ebrima" panose="02000000000000000000" pitchFamily="2" charset="0"/>
              <a:ea typeface="Calibri" panose="020F0502020204030204" pitchFamily="34" charset="0"/>
              <a:cs typeface="Ebrima" panose="02000000000000000000" pitchFamily="2" charset="0"/>
            </a:endParaRPr>
          </a:p>
          <a:p>
            <a:pPr marL="342900" lvl="0" indent="-342900" algn="just">
              <a:lnSpc>
                <a:spcPct val="115000"/>
              </a:lnSpc>
              <a:buFont typeface="Symbol" panose="05050102010706020507" pitchFamily="18" charset="2"/>
              <a:buChar char=""/>
            </a:pPr>
            <a:r>
              <a:rPr lang="es-CO" sz="1800" dirty="0">
                <a:solidFill>
                  <a:srgbClr val="000000"/>
                </a:solidFill>
                <a:effectLst/>
                <a:latin typeface="Arial" panose="020B0604020202020204" pitchFamily="34" charset="0"/>
                <a:ea typeface="Calibri" panose="020F0502020204030204" pitchFamily="34" charset="0"/>
                <a:cs typeface="Ebrima" panose="02000000000000000000" pitchFamily="2" charset="0"/>
              </a:rPr>
              <a:t>Monitoreo y Seguimiento SIGEP</a:t>
            </a:r>
            <a:endParaRPr lang="es-CO" sz="1800" dirty="0">
              <a:solidFill>
                <a:srgbClr val="000000"/>
              </a:solidFill>
              <a:effectLst/>
              <a:latin typeface="Ebrima" panose="02000000000000000000" pitchFamily="2" charset="0"/>
              <a:ea typeface="Calibri" panose="020F0502020204030204" pitchFamily="34" charset="0"/>
              <a:cs typeface="Ebrima" panose="02000000000000000000" pitchFamily="2" charset="0"/>
            </a:endParaRPr>
          </a:p>
          <a:p>
            <a:endParaRPr lang="es-CO" dirty="0"/>
          </a:p>
        </p:txBody>
      </p:sp>
    </p:spTree>
    <p:extLst>
      <p:ext uri="{BB962C8B-B14F-4D97-AF65-F5344CB8AC3E}">
        <p14:creationId xmlns:p14="http://schemas.microsoft.com/office/powerpoint/2010/main" val="122505635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1010</Words>
  <Application>Microsoft Office PowerPoint</Application>
  <PresentationFormat>Presentación en pantalla (4:3)</PresentationFormat>
  <Paragraphs>134</Paragraphs>
  <Slides>10</Slides>
  <Notes>2</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10</vt:i4>
      </vt:variant>
    </vt:vector>
  </HeadingPairs>
  <TitlesOfParts>
    <vt:vector size="19" baseType="lpstr">
      <vt:lpstr>Arial</vt:lpstr>
      <vt:lpstr>arial, sans-serif</vt:lpstr>
      <vt:lpstr>Calibri</vt:lpstr>
      <vt:lpstr>Calibri Light</vt:lpstr>
      <vt:lpstr>Ebrima</vt:lpstr>
      <vt:lpstr>Symbol</vt:lpstr>
      <vt:lpstr>Wingdings 2</vt:lpstr>
      <vt:lpstr>HDOfficeLightV0</vt:lpstr>
      <vt:lpstr>Office Theme</vt:lpstr>
      <vt:lpstr>INFORME EJECUTIVO PLANES INSTITUCIONALES SEGÚN DECRETO 612 DE 20218 PROCESO GESTIÓN DEL TALENTO HUMANO</vt:lpstr>
      <vt:lpstr>1. Plan de Bienestar e Incentivos Institucionales 2022</vt:lpstr>
      <vt:lpstr>Medición y Análisis del Indicador: Plan de Bienestar</vt:lpstr>
      <vt:lpstr>2. Plan de Capacitación Institucional 2022</vt:lpstr>
      <vt:lpstr>Medición y Análisis del Indicador: Plan de Capacitación </vt:lpstr>
      <vt:lpstr>3. Plan de Previsión de Recursos Humanos 2022 </vt:lpstr>
      <vt:lpstr>Situación Administrativa Actual de la Entidad 2022</vt:lpstr>
      <vt:lpstr>4. Plan Estratégico de Talento Humano </vt:lpstr>
      <vt:lpstr>Cumplimiento al Plan Estratégico de Talento Humano:</vt:lpstr>
      <vt:lpstr>5. Plan Anual de Vacantes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EJECUTIVO PLANES INSTITUCIONALES SEGÚN DECRETO 612 DE 20218 PROCESO GESTIÓN DEL TALENTO HUMANO</dc:title>
  <dc:creator>HRMB Socorro - Referencia</dc:creator>
  <cp:lastModifiedBy>Ingeniero Soporte</cp:lastModifiedBy>
  <cp:revision>4</cp:revision>
  <dcterms:created xsi:type="dcterms:W3CDTF">2022-08-22T14:11:47Z</dcterms:created>
  <dcterms:modified xsi:type="dcterms:W3CDTF">2022-09-15T13:41:12Z</dcterms:modified>
</cp:coreProperties>
</file>