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8" r:id="rId2"/>
  </p:sldMasterIdLst>
  <p:notesMasterIdLst>
    <p:notesMasterId r:id="rId16"/>
  </p:notesMasterIdLst>
  <p:sldIdLst>
    <p:sldId id="270" r:id="rId3"/>
    <p:sldId id="269" r:id="rId4"/>
    <p:sldId id="271" r:id="rId5"/>
    <p:sldId id="267" r:id="rId6"/>
    <p:sldId id="278" r:id="rId7"/>
    <p:sldId id="272" r:id="rId8"/>
    <p:sldId id="273" r:id="rId9"/>
    <p:sldId id="276" r:id="rId10"/>
    <p:sldId id="279" r:id="rId11"/>
    <p:sldId id="280" r:id="rId12"/>
    <p:sldId id="274" r:id="rId13"/>
    <p:sldId id="277" r:id="rId14"/>
    <p:sldId id="275"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A16"/>
    <a:srgbClr val="F5C5EF"/>
    <a:srgbClr val="F11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4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192.168.20.250\privada\SGC\ISO9001\PROCESOS\5.%20GESTI&#211;N%20TALENTO%20HUMANO\3.%20INDICADORES%20POR%20PROCESO\GIM-DA-07%20REGISTRO%20Y%20ANALISIS%20DE%20INDICADO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20.250\privada\SGC\ISO9001\PROCESOS\5.%20GESTI&#211;N%20TALENTO%20HUMANO\3.%20INDICADORES%20POR%20PROCESO\GIM-DA-07%20REGISTRO%20Y%20ANALISIS%20DE%20INDICADOR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 TALENTO HUM indic 3'!$D$21</c:f>
              <c:strCache>
                <c:ptCount val="1"/>
                <c:pt idx="0">
                  <c:v>Resultado</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2BF1-47CE-880B-953ED765D11B}"/>
              </c:ext>
            </c:extLst>
          </c:dPt>
          <c:dPt>
            <c:idx val="1"/>
            <c:invertIfNegative val="0"/>
            <c:bubble3D val="0"/>
            <c:spPr>
              <a:solidFill>
                <a:srgbClr val="92D050"/>
              </a:solidFill>
              <a:ln>
                <a:noFill/>
              </a:ln>
              <a:effectLst/>
            </c:spPr>
            <c:extLst>
              <c:ext xmlns:c16="http://schemas.microsoft.com/office/drawing/2014/chart" uri="{C3380CC4-5D6E-409C-BE32-E72D297353CC}">
                <c16:uniqueId val="{00000003-2BF1-47CE-880B-953ED765D11B}"/>
              </c:ext>
            </c:extLst>
          </c:dPt>
          <c:dPt>
            <c:idx val="4"/>
            <c:invertIfNegative val="0"/>
            <c:bubble3D val="0"/>
            <c:spPr>
              <a:solidFill>
                <a:srgbClr val="CC3399"/>
              </a:solidFill>
              <a:ln>
                <a:noFill/>
              </a:ln>
              <a:effectLst/>
            </c:spPr>
            <c:extLst>
              <c:ext xmlns:c16="http://schemas.microsoft.com/office/drawing/2014/chart" uri="{C3380CC4-5D6E-409C-BE32-E72D297353CC}">
                <c16:uniqueId val="{00000005-2BF1-47CE-880B-953ED765D1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TALENTO HUM indic 3'!$A$22:$A$29</c:f>
              <c:strCache>
                <c:ptCount val="8"/>
                <c:pt idx="0">
                  <c:v>I Semestre Año 2019</c:v>
                </c:pt>
                <c:pt idx="1">
                  <c:v>II Semestre Año 2019</c:v>
                </c:pt>
                <c:pt idx="2">
                  <c:v>I Semestre Año 2020</c:v>
                </c:pt>
                <c:pt idx="3">
                  <c:v>II Semestre Año 2020</c:v>
                </c:pt>
                <c:pt idx="4">
                  <c:v>I Semestre Año 2021</c:v>
                </c:pt>
                <c:pt idx="5">
                  <c:v>II Semestre Año 2021</c:v>
                </c:pt>
                <c:pt idx="6">
                  <c:v>I Semestre Año 2022</c:v>
                </c:pt>
                <c:pt idx="7">
                  <c:v>II Semestre Año 2022</c:v>
                </c:pt>
              </c:strCache>
            </c:strRef>
          </c:cat>
          <c:val>
            <c:numRef>
              <c:f>'G TALENTO HUM indic 3'!$D$22:$D$29</c:f>
              <c:numCache>
                <c:formatCode>0%</c:formatCode>
                <c:ptCount val="8"/>
                <c:pt idx="0">
                  <c:v>1</c:v>
                </c:pt>
                <c:pt idx="1">
                  <c:v>0.88888888888888884</c:v>
                </c:pt>
                <c:pt idx="2">
                  <c:v>0.90909090909090906</c:v>
                </c:pt>
                <c:pt idx="3">
                  <c:v>0.83333333333333337</c:v>
                </c:pt>
                <c:pt idx="4">
                  <c:v>0.95652173913043481</c:v>
                </c:pt>
                <c:pt idx="5">
                  <c:v>1</c:v>
                </c:pt>
                <c:pt idx="6">
                  <c:v>0.6</c:v>
                </c:pt>
                <c:pt idx="7">
                  <c:v>0</c:v>
                </c:pt>
              </c:numCache>
            </c:numRef>
          </c:val>
          <c:extLst>
            <c:ext xmlns:c16="http://schemas.microsoft.com/office/drawing/2014/chart" uri="{C3380CC4-5D6E-409C-BE32-E72D297353CC}">
              <c16:uniqueId val="{00000006-2BF1-47CE-880B-953ED765D11B}"/>
            </c:ext>
          </c:extLst>
        </c:ser>
        <c:dLbls>
          <c:showLegendKey val="0"/>
          <c:showVal val="0"/>
          <c:showCatName val="0"/>
          <c:showSerName val="0"/>
          <c:showPercent val="0"/>
          <c:showBubbleSize val="0"/>
        </c:dLbls>
        <c:gapWidth val="219"/>
        <c:overlap val="-27"/>
        <c:axId val="407261656"/>
        <c:axId val="407264792"/>
      </c:barChart>
      <c:lineChart>
        <c:grouping val="stacked"/>
        <c:varyColors val="0"/>
        <c:ser>
          <c:idx val="1"/>
          <c:order val="1"/>
          <c:tx>
            <c:strRef>
              <c:f>'G TALENTO HUM indic 3'!$E$21</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 TALENTO HUM indic 3'!$A$22:$A$29</c:f>
              <c:strCache>
                <c:ptCount val="8"/>
                <c:pt idx="0">
                  <c:v>I Semestre Año 2019</c:v>
                </c:pt>
                <c:pt idx="1">
                  <c:v>II Semestre Año 2019</c:v>
                </c:pt>
                <c:pt idx="2">
                  <c:v>I Semestre Año 2020</c:v>
                </c:pt>
                <c:pt idx="3">
                  <c:v>II Semestre Año 2020</c:v>
                </c:pt>
                <c:pt idx="4">
                  <c:v>I Semestre Año 2021</c:v>
                </c:pt>
                <c:pt idx="5">
                  <c:v>II Semestre Año 2021</c:v>
                </c:pt>
                <c:pt idx="6">
                  <c:v>I Semestre Año 2022</c:v>
                </c:pt>
                <c:pt idx="7">
                  <c:v>II Semestre Año 2022</c:v>
                </c:pt>
              </c:strCache>
            </c:strRef>
          </c:cat>
          <c:val>
            <c:numRef>
              <c:f>'G TALENTO HUM indic 3'!$E$22:$E$29</c:f>
              <c:numCache>
                <c:formatCode>0%</c:formatCode>
                <c:ptCount val="8"/>
                <c:pt idx="0">
                  <c:v>0.8</c:v>
                </c:pt>
                <c:pt idx="1">
                  <c:v>0.8</c:v>
                </c:pt>
                <c:pt idx="2">
                  <c:v>0.8</c:v>
                </c:pt>
                <c:pt idx="3">
                  <c:v>0.8</c:v>
                </c:pt>
                <c:pt idx="4">
                  <c:v>0.8</c:v>
                </c:pt>
                <c:pt idx="5">
                  <c:v>0.8</c:v>
                </c:pt>
                <c:pt idx="6">
                  <c:v>0.8</c:v>
                </c:pt>
                <c:pt idx="7">
                  <c:v>0.8</c:v>
                </c:pt>
              </c:numCache>
            </c:numRef>
          </c:val>
          <c:smooth val="0"/>
          <c:extLst>
            <c:ext xmlns:c16="http://schemas.microsoft.com/office/drawing/2014/chart" uri="{C3380CC4-5D6E-409C-BE32-E72D297353CC}">
              <c16:uniqueId val="{00000007-2BF1-47CE-880B-953ED765D11B}"/>
            </c:ext>
          </c:extLst>
        </c:ser>
        <c:dLbls>
          <c:showLegendKey val="0"/>
          <c:showVal val="0"/>
          <c:showCatName val="0"/>
          <c:showSerName val="0"/>
          <c:showPercent val="0"/>
          <c:showBubbleSize val="0"/>
        </c:dLbls>
        <c:marker val="1"/>
        <c:smooth val="0"/>
        <c:axId val="407261656"/>
        <c:axId val="407264792"/>
      </c:lineChart>
      <c:catAx>
        <c:axId val="40726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07264792"/>
        <c:crosses val="autoZero"/>
        <c:auto val="1"/>
        <c:lblAlgn val="ctr"/>
        <c:lblOffset val="100"/>
        <c:noMultiLvlLbl val="1"/>
      </c:catAx>
      <c:valAx>
        <c:axId val="40726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261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982184798426183E-2"/>
          <c:y val="5.4402027478281052E-2"/>
          <c:w val="0.92374589497939974"/>
          <c:h val="0.83086771817958438"/>
        </c:manualLayout>
      </c:layout>
      <c:barChart>
        <c:barDir val="col"/>
        <c:grouping val="clustered"/>
        <c:varyColors val="0"/>
        <c:ser>
          <c:idx val="0"/>
          <c:order val="0"/>
          <c:tx>
            <c:strRef>
              <c:f>'G TALENTO HUM indic 2'!$D$21</c:f>
              <c:strCache>
                <c:ptCount val="1"/>
                <c:pt idx="0">
                  <c:v>Resultado</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54D3-4119-9C96-757B4C41725E}"/>
              </c:ext>
            </c:extLst>
          </c:dPt>
          <c:dPt>
            <c:idx val="1"/>
            <c:invertIfNegative val="0"/>
            <c:bubble3D val="0"/>
            <c:spPr>
              <a:solidFill>
                <a:srgbClr val="92D050"/>
              </a:solidFill>
              <a:ln>
                <a:noFill/>
              </a:ln>
              <a:effectLst/>
            </c:spPr>
            <c:extLst>
              <c:ext xmlns:c16="http://schemas.microsoft.com/office/drawing/2014/chart" uri="{C3380CC4-5D6E-409C-BE32-E72D297353CC}">
                <c16:uniqueId val="{00000003-54D3-4119-9C96-757B4C41725E}"/>
              </c:ext>
            </c:extLst>
          </c:dPt>
          <c:dPt>
            <c:idx val="4"/>
            <c:invertIfNegative val="0"/>
            <c:bubble3D val="0"/>
            <c:spPr>
              <a:solidFill>
                <a:srgbClr val="CC3399"/>
              </a:solidFill>
              <a:ln>
                <a:noFill/>
              </a:ln>
              <a:effectLst/>
            </c:spPr>
            <c:extLst>
              <c:ext xmlns:c16="http://schemas.microsoft.com/office/drawing/2014/chart" uri="{C3380CC4-5D6E-409C-BE32-E72D297353CC}">
                <c16:uniqueId val="{00000005-54D3-4119-9C96-757B4C4172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TALENTO HUM indic 2'!$A$22:$A$29</c:f>
              <c:strCache>
                <c:ptCount val="8"/>
                <c:pt idx="0">
                  <c:v>I Semestre Año 2019</c:v>
                </c:pt>
                <c:pt idx="1">
                  <c:v>II Semestre Año 2019</c:v>
                </c:pt>
                <c:pt idx="2">
                  <c:v>I Semestre Año 2020</c:v>
                </c:pt>
                <c:pt idx="3">
                  <c:v>II Semestre Año 2020</c:v>
                </c:pt>
                <c:pt idx="4">
                  <c:v>I Semestre Año 2021</c:v>
                </c:pt>
                <c:pt idx="5">
                  <c:v>II Semestre Año 2021</c:v>
                </c:pt>
                <c:pt idx="6">
                  <c:v>I Semestre Año 2022</c:v>
                </c:pt>
                <c:pt idx="7">
                  <c:v>II Semestre Año 2022</c:v>
                </c:pt>
              </c:strCache>
            </c:strRef>
          </c:cat>
          <c:val>
            <c:numRef>
              <c:f>'G TALENTO HUM indic 2'!$D$22:$D$29</c:f>
              <c:numCache>
                <c:formatCode>0%</c:formatCode>
                <c:ptCount val="8"/>
                <c:pt idx="0">
                  <c:v>1</c:v>
                </c:pt>
                <c:pt idx="1">
                  <c:v>1</c:v>
                </c:pt>
                <c:pt idx="2">
                  <c:v>0.84615384615384615</c:v>
                </c:pt>
                <c:pt idx="3">
                  <c:v>0.88888888888888884</c:v>
                </c:pt>
                <c:pt idx="4">
                  <c:v>0.8</c:v>
                </c:pt>
                <c:pt idx="5">
                  <c:v>0.88888888888888884</c:v>
                </c:pt>
                <c:pt idx="6">
                  <c:v>0.94736842105263153</c:v>
                </c:pt>
                <c:pt idx="7">
                  <c:v>0</c:v>
                </c:pt>
              </c:numCache>
            </c:numRef>
          </c:val>
          <c:extLst>
            <c:ext xmlns:c16="http://schemas.microsoft.com/office/drawing/2014/chart" uri="{C3380CC4-5D6E-409C-BE32-E72D297353CC}">
              <c16:uniqueId val="{00000006-54D3-4119-9C96-757B4C41725E}"/>
            </c:ext>
          </c:extLst>
        </c:ser>
        <c:dLbls>
          <c:showLegendKey val="0"/>
          <c:showVal val="0"/>
          <c:showCatName val="0"/>
          <c:showSerName val="0"/>
          <c:showPercent val="0"/>
          <c:showBubbleSize val="0"/>
        </c:dLbls>
        <c:gapWidth val="219"/>
        <c:overlap val="-27"/>
        <c:axId val="407268320"/>
        <c:axId val="407263616"/>
      </c:barChart>
      <c:lineChart>
        <c:grouping val="stacked"/>
        <c:varyColors val="0"/>
        <c:ser>
          <c:idx val="1"/>
          <c:order val="1"/>
          <c:tx>
            <c:strRef>
              <c:f>'G TALENTO HUM indic 2'!$E$21</c:f>
              <c:strCache>
                <c:ptCount val="1"/>
                <c:pt idx="0">
                  <c:v>Meta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 TALENTO HUM indic 2'!$A$22:$A$29</c:f>
              <c:strCache>
                <c:ptCount val="8"/>
                <c:pt idx="0">
                  <c:v>I Semestre Año 2019</c:v>
                </c:pt>
                <c:pt idx="1">
                  <c:v>II Semestre Año 2019</c:v>
                </c:pt>
                <c:pt idx="2">
                  <c:v>I Semestre Año 2020</c:v>
                </c:pt>
                <c:pt idx="3">
                  <c:v>II Semestre Año 2020</c:v>
                </c:pt>
                <c:pt idx="4">
                  <c:v>I Semestre Año 2021</c:v>
                </c:pt>
                <c:pt idx="5">
                  <c:v>II Semestre Año 2021</c:v>
                </c:pt>
                <c:pt idx="6">
                  <c:v>I Semestre Año 2022</c:v>
                </c:pt>
                <c:pt idx="7">
                  <c:v>II Semestre Año 2022</c:v>
                </c:pt>
              </c:strCache>
            </c:strRef>
          </c:cat>
          <c:val>
            <c:numRef>
              <c:f>'G TALENTO HUM indic 2'!$E$22:$E$29</c:f>
              <c:numCache>
                <c:formatCode>0%</c:formatCode>
                <c:ptCount val="8"/>
                <c:pt idx="0">
                  <c:v>0.8</c:v>
                </c:pt>
                <c:pt idx="1">
                  <c:v>0.8</c:v>
                </c:pt>
                <c:pt idx="2">
                  <c:v>0.8</c:v>
                </c:pt>
                <c:pt idx="3">
                  <c:v>0.8</c:v>
                </c:pt>
                <c:pt idx="4">
                  <c:v>0.8</c:v>
                </c:pt>
                <c:pt idx="5">
                  <c:v>0.8</c:v>
                </c:pt>
                <c:pt idx="6">
                  <c:v>0.8</c:v>
                </c:pt>
                <c:pt idx="7">
                  <c:v>0.8</c:v>
                </c:pt>
              </c:numCache>
            </c:numRef>
          </c:val>
          <c:smooth val="0"/>
          <c:extLst>
            <c:ext xmlns:c16="http://schemas.microsoft.com/office/drawing/2014/chart" uri="{C3380CC4-5D6E-409C-BE32-E72D297353CC}">
              <c16:uniqueId val="{00000007-54D3-4119-9C96-757B4C41725E}"/>
            </c:ext>
          </c:extLst>
        </c:ser>
        <c:dLbls>
          <c:showLegendKey val="0"/>
          <c:showVal val="0"/>
          <c:showCatName val="0"/>
          <c:showSerName val="0"/>
          <c:showPercent val="0"/>
          <c:showBubbleSize val="0"/>
        </c:dLbls>
        <c:marker val="1"/>
        <c:smooth val="0"/>
        <c:axId val="407268320"/>
        <c:axId val="407263616"/>
      </c:lineChart>
      <c:catAx>
        <c:axId val="40726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07263616"/>
        <c:crosses val="autoZero"/>
        <c:auto val="1"/>
        <c:lblAlgn val="ctr"/>
        <c:lblOffset val="100"/>
        <c:noMultiLvlLbl val="1"/>
      </c:catAx>
      <c:valAx>
        <c:axId val="407263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26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F9FC9-AC62-4B9C-80F6-B6150C9168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1A0EE3AF-0651-42E5-90F6-F6FD28FFB1D5}">
      <dgm:prSet phldrT="[Texto]" custT="1"/>
      <dgm:spPr/>
      <dgm:t>
        <a:bodyPr/>
        <a:lstStyle/>
        <a:p>
          <a:r>
            <a:rPr lang="es-ES" sz="1800" dirty="0"/>
            <a:t>Porcentaje Cumplimiento Plan de Bienestar e Incentivos</a:t>
          </a:r>
          <a:endParaRPr lang="es-CO" sz="1800" dirty="0"/>
        </a:p>
      </dgm:t>
    </dgm:pt>
    <dgm:pt modelId="{D4D33C42-15C7-4FF2-90B7-8BE1FD169112}" type="parTrans" cxnId="{637DDA77-0E3A-4F7D-AFEE-51599118A389}">
      <dgm:prSet/>
      <dgm:spPr/>
      <dgm:t>
        <a:bodyPr/>
        <a:lstStyle/>
        <a:p>
          <a:endParaRPr lang="es-CO"/>
        </a:p>
      </dgm:t>
    </dgm:pt>
    <dgm:pt modelId="{44BAE264-895D-4516-970F-656EB5B3A7CF}" type="sibTrans" cxnId="{637DDA77-0E3A-4F7D-AFEE-51599118A389}">
      <dgm:prSet/>
      <dgm:spPr/>
      <dgm:t>
        <a:bodyPr/>
        <a:lstStyle/>
        <a:p>
          <a:endParaRPr lang="es-CO"/>
        </a:p>
      </dgm:t>
    </dgm:pt>
    <dgm:pt modelId="{FBAA2427-BB20-4DEF-A0F9-B0976F5F35C6}">
      <dgm:prSet phldrT="[Texto]" custT="1"/>
      <dgm:spPr/>
      <dgm:t>
        <a:bodyPr/>
        <a:lstStyle/>
        <a:p>
          <a:r>
            <a:rPr lang="es-CO" sz="3200" dirty="0"/>
            <a:t>INDICADORES  </a:t>
          </a:r>
        </a:p>
      </dgm:t>
    </dgm:pt>
    <dgm:pt modelId="{4328E790-E717-41F2-A53B-5F95F55E3994}" type="parTrans" cxnId="{0DE4CA39-143E-41BF-963D-42457147B78D}">
      <dgm:prSet/>
      <dgm:spPr/>
      <dgm:t>
        <a:bodyPr/>
        <a:lstStyle/>
        <a:p>
          <a:endParaRPr lang="es-CO"/>
        </a:p>
      </dgm:t>
    </dgm:pt>
    <dgm:pt modelId="{5F3A2490-E31E-43DD-AD68-85162451A427}" type="sibTrans" cxnId="{0DE4CA39-143E-41BF-963D-42457147B78D}">
      <dgm:prSet/>
      <dgm:spPr/>
      <dgm:t>
        <a:bodyPr/>
        <a:lstStyle/>
        <a:p>
          <a:endParaRPr lang="es-CO"/>
        </a:p>
      </dgm:t>
    </dgm:pt>
    <dgm:pt modelId="{87209438-1776-4527-8E2A-39F50477C090}">
      <dgm:prSet custT="1"/>
      <dgm:spPr/>
      <dgm:t>
        <a:bodyPr/>
        <a:lstStyle/>
        <a:p>
          <a:r>
            <a:rPr lang="es-CO" sz="1800" dirty="0"/>
            <a:t>Meta:                                              80%</a:t>
          </a:r>
        </a:p>
      </dgm:t>
    </dgm:pt>
    <dgm:pt modelId="{7F38578C-9A06-4487-AF03-C90D78B3F4B0}" type="parTrans" cxnId="{30EF0A27-9940-471A-9A44-B7B7B0C89BFF}">
      <dgm:prSet/>
      <dgm:spPr/>
      <dgm:t>
        <a:bodyPr/>
        <a:lstStyle/>
        <a:p>
          <a:endParaRPr lang="es-CO"/>
        </a:p>
      </dgm:t>
    </dgm:pt>
    <dgm:pt modelId="{CEF3B1EC-BCA5-44B3-8A5E-B48F5EFE2503}" type="sibTrans" cxnId="{30EF0A27-9940-471A-9A44-B7B7B0C89BFF}">
      <dgm:prSet/>
      <dgm:spPr/>
      <dgm:t>
        <a:bodyPr/>
        <a:lstStyle/>
        <a:p>
          <a:endParaRPr lang="es-CO"/>
        </a:p>
      </dgm:t>
    </dgm:pt>
    <dgm:pt modelId="{7008E2C9-29BC-49E4-BBCF-57C38B1062A8}" type="pres">
      <dgm:prSet presAssocID="{E31F9FC9-AC62-4B9C-80F6-B6150C916845}" presName="Name0" presStyleCnt="0">
        <dgm:presLayoutVars>
          <dgm:dir/>
          <dgm:animLvl val="lvl"/>
          <dgm:resizeHandles val="exact"/>
        </dgm:presLayoutVars>
      </dgm:prSet>
      <dgm:spPr/>
      <dgm:t>
        <a:bodyPr/>
        <a:lstStyle/>
        <a:p>
          <a:endParaRPr lang="es-ES"/>
        </a:p>
      </dgm:t>
    </dgm:pt>
    <dgm:pt modelId="{675202CE-692D-4803-B78A-CBFE18E1E9B5}" type="pres">
      <dgm:prSet presAssocID="{FBAA2427-BB20-4DEF-A0F9-B0976F5F35C6}" presName="linNode" presStyleCnt="0"/>
      <dgm:spPr/>
    </dgm:pt>
    <dgm:pt modelId="{6EADBBD5-DFE1-4F19-8BD2-6B8EF11B99EC}" type="pres">
      <dgm:prSet presAssocID="{FBAA2427-BB20-4DEF-A0F9-B0976F5F35C6}" presName="parentText" presStyleLbl="node1" presStyleIdx="0" presStyleCnt="1">
        <dgm:presLayoutVars>
          <dgm:chMax val="1"/>
          <dgm:bulletEnabled val="1"/>
        </dgm:presLayoutVars>
      </dgm:prSet>
      <dgm:spPr/>
      <dgm:t>
        <a:bodyPr/>
        <a:lstStyle/>
        <a:p>
          <a:endParaRPr lang="es-ES"/>
        </a:p>
      </dgm:t>
    </dgm:pt>
    <dgm:pt modelId="{62A49EDC-4C70-416B-9512-86FAD2C6915F}" type="pres">
      <dgm:prSet presAssocID="{FBAA2427-BB20-4DEF-A0F9-B0976F5F35C6}" presName="descendantText" presStyleLbl="alignAccFollowNode1" presStyleIdx="0" presStyleCnt="1" custLinFactNeighborX="2957" custLinFactNeighborY="3292">
        <dgm:presLayoutVars>
          <dgm:bulletEnabled val="1"/>
        </dgm:presLayoutVars>
      </dgm:prSet>
      <dgm:spPr/>
      <dgm:t>
        <a:bodyPr/>
        <a:lstStyle/>
        <a:p>
          <a:endParaRPr lang="es-ES"/>
        </a:p>
      </dgm:t>
    </dgm:pt>
  </dgm:ptLst>
  <dgm:cxnLst>
    <dgm:cxn modelId="{B62AF26F-C7A0-47A0-BE60-D65F3AB17874}" type="presOf" srcId="{FBAA2427-BB20-4DEF-A0F9-B0976F5F35C6}" destId="{6EADBBD5-DFE1-4F19-8BD2-6B8EF11B99EC}" srcOrd="0" destOrd="0" presId="urn:microsoft.com/office/officeart/2005/8/layout/vList5"/>
    <dgm:cxn modelId="{30EF0A27-9940-471A-9A44-B7B7B0C89BFF}" srcId="{FBAA2427-BB20-4DEF-A0F9-B0976F5F35C6}" destId="{87209438-1776-4527-8E2A-39F50477C090}" srcOrd="1" destOrd="0" parTransId="{7F38578C-9A06-4487-AF03-C90D78B3F4B0}" sibTransId="{CEF3B1EC-BCA5-44B3-8A5E-B48F5EFE2503}"/>
    <dgm:cxn modelId="{637DDA77-0E3A-4F7D-AFEE-51599118A389}" srcId="{FBAA2427-BB20-4DEF-A0F9-B0976F5F35C6}" destId="{1A0EE3AF-0651-42E5-90F6-F6FD28FFB1D5}" srcOrd="0" destOrd="0" parTransId="{D4D33C42-15C7-4FF2-90B7-8BE1FD169112}" sibTransId="{44BAE264-895D-4516-970F-656EB5B3A7CF}"/>
    <dgm:cxn modelId="{F3C48D2C-5148-4CE2-9EA9-28DF815C6D96}" type="presOf" srcId="{87209438-1776-4527-8E2A-39F50477C090}" destId="{62A49EDC-4C70-416B-9512-86FAD2C6915F}" srcOrd="0" destOrd="1" presId="urn:microsoft.com/office/officeart/2005/8/layout/vList5"/>
    <dgm:cxn modelId="{B4851274-C13F-4612-88EF-8419735CC8DD}" type="presOf" srcId="{1A0EE3AF-0651-42E5-90F6-F6FD28FFB1D5}" destId="{62A49EDC-4C70-416B-9512-86FAD2C6915F}" srcOrd="0" destOrd="0" presId="urn:microsoft.com/office/officeart/2005/8/layout/vList5"/>
    <dgm:cxn modelId="{0DE4CA39-143E-41BF-963D-42457147B78D}" srcId="{E31F9FC9-AC62-4B9C-80F6-B6150C916845}" destId="{FBAA2427-BB20-4DEF-A0F9-B0976F5F35C6}" srcOrd="0" destOrd="0" parTransId="{4328E790-E717-41F2-A53B-5F95F55E3994}" sibTransId="{5F3A2490-E31E-43DD-AD68-85162451A427}"/>
    <dgm:cxn modelId="{6D6715BB-E2C0-41C4-9637-59BCB3149B02}" type="presOf" srcId="{E31F9FC9-AC62-4B9C-80F6-B6150C916845}" destId="{7008E2C9-29BC-49E4-BBCF-57C38B1062A8}" srcOrd="0" destOrd="0" presId="urn:microsoft.com/office/officeart/2005/8/layout/vList5"/>
    <dgm:cxn modelId="{2FCE91E1-D8BE-41A5-AC5D-E97F7112751A}" type="presParOf" srcId="{7008E2C9-29BC-49E4-BBCF-57C38B1062A8}" destId="{675202CE-692D-4803-B78A-CBFE18E1E9B5}" srcOrd="0" destOrd="0" presId="urn:microsoft.com/office/officeart/2005/8/layout/vList5"/>
    <dgm:cxn modelId="{AAFF1A4F-EE0B-46A7-A26B-20E06705A35E}" type="presParOf" srcId="{675202CE-692D-4803-B78A-CBFE18E1E9B5}" destId="{6EADBBD5-DFE1-4F19-8BD2-6B8EF11B99EC}" srcOrd="0" destOrd="0" presId="urn:microsoft.com/office/officeart/2005/8/layout/vList5"/>
    <dgm:cxn modelId="{B25FED3E-879B-4EA7-A628-3140AD9C2E56}" type="presParOf" srcId="{675202CE-692D-4803-B78A-CBFE18E1E9B5}" destId="{62A49EDC-4C70-416B-9512-86FAD2C691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F9FC9-AC62-4B9C-80F6-B6150C9168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1A0EE3AF-0651-42E5-90F6-F6FD28FFB1D5}">
      <dgm:prSet phldrT="[Texto]" custT="1"/>
      <dgm:spPr/>
      <dgm:t>
        <a:bodyPr/>
        <a:lstStyle/>
        <a:p>
          <a:r>
            <a:rPr lang="es-CO" sz="1800" dirty="0"/>
            <a:t>Porcentaje  Cumplimiento Plan Capacitación</a:t>
          </a:r>
        </a:p>
      </dgm:t>
    </dgm:pt>
    <dgm:pt modelId="{D4D33C42-15C7-4FF2-90B7-8BE1FD169112}" type="parTrans" cxnId="{637DDA77-0E3A-4F7D-AFEE-51599118A389}">
      <dgm:prSet/>
      <dgm:spPr/>
      <dgm:t>
        <a:bodyPr/>
        <a:lstStyle/>
        <a:p>
          <a:endParaRPr lang="es-CO"/>
        </a:p>
      </dgm:t>
    </dgm:pt>
    <dgm:pt modelId="{44BAE264-895D-4516-970F-656EB5B3A7CF}" type="sibTrans" cxnId="{637DDA77-0E3A-4F7D-AFEE-51599118A389}">
      <dgm:prSet/>
      <dgm:spPr/>
      <dgm:t>
        <a:bodyPr/>
        <a:lstStyle/>
        <a:p>
          <a:endParaRPr lang="es-CO"/>
        </a:p>
      </dgm:t>
    </dgm:pt>
    <dgm:pt modelId="{FBAA2427-BB20-4DEF-A0F9-B0976F5F35C6}">
      <dgm:prSet phldrT="[Texto]" custT="1"/>
      <dgm:spPr/>
      <dgm:t>
        <a:bodyPr/>
        <a:lstStyle/>
        <a:p>
          <a:r>
            <a:rPr lang="es-CO" sz="3200" dirty="0"/>
            <a:t>INDICADORES  </a:t>
          </a:r>
        </a:p>
      </dgm:t>
    </dgm:pt>
    <dgm:pt modelId="{4328E790-E717-41F2-A53B-5F95F55E3994}" type="parTrans" cxnId="{0DE4CA39-143E-41BF-963D-42457147B78D}">
      <dgm:prSet/>
      <dgm:spPr/>
      <dgm:t>
        <a:bodyPr/>
        <a:lstStyle/>
        <a:p>
          <a:endParaRPr lang="es-CO"/>
        </a:p>
      </dgm:t>
    </dgm:pt>
    <dgm:pt modelId="{5F3A2490-E31E-43DD-AD68-85162451A427}" type="sibTrans" cxnId="{0DE4CA39-143E-41BF-963D-42457147B78D}">
      <dgm:prSet/>
      <dgm:spPr/>
      <dgm:t>
        <a:bodyPr/>
        <a:lstStyle/>
        <a:p>
          <a:endParaRPr lang="es-CO"/>
        </a:p>
      </dgm:t>
    </dgm:pt>
    <dgm:pt modelId="{3FD6331A-BA3F-4BFA-8E1D-A55D11815EA4}">
      <dgm:prSet custT="1"/>
      <dgm:spPr/>
      <dgm:t>
        <a:bodyPr/>
        <a:lstStyle/>
        <a:p>
          <a:r>
            <a:rPr lang="es-CO" sz="1800" dirty="0"/>
            <a:t>Meta:                                              80%</a:t>
          </a:r>
        </a:p>
      </dgm:t>
    </dgm:pt>
    <dgm:pt modelId="{A593D611-9C73-498A-9F97-28D142DE3997}" type="parTrans" cxnId="{5FD53ABE-128E-4916-A384-89217F5645C9}">
      <dgm:prSet/>
      <dgm:spPr/>
      <dgm:t>
        <a:bodyPr/>
        <a:lstStyle/>
        <a:p>
          <a:endParaRPr lang="es-CO"/>
        </a:p>
      </dgm:t>
    </dgm:pt>
    <dgm:pt modelId="{88C41002-6BEB-416A-8F6C-72B08501A3BD}" type="sibTrans" cxnId="{5FD53ABE-128E-4916-A384-89217F5645C9}">
      <dgm:prSet/>
      <dgm:spPr/>
      <dgm:t>
        <a:bodyPr/>
        <a:lstStyle/>
        <a:p>
          <a:endParaRPr lang="es-CO"/>
        </a:p>
      </dgm:t>
    </dgm:pt>
    <dgm:pt modelId="{7008E2C9-29BC-49E4-BBCF-57C38B1062A8}" type="pres">
      <dgm:prSet presAssocID="{E31F9FC9-AC62-4B9C-80F6-B6150C916845}" presName="Name0" presStyleCnt="0">
        <dgm:presLayoutVars>
          <dgm:dir/>
          <dgm:animLvl val="lvl"/>
          <dgm:resizeHandles val="exact"/>
        </dgm:presLayoutVars>
      </dgm:prSet>
      <dgm:spPr/>
      <dgm:t>
        <a:bodyPr/>
        <a:lstStyle/>
        <a:p>
          <a:endParaRPr lang="es-ES"/>
        </a:p>
      </dgm:t>
    </dgm:pt>
    <dgm:pt modelId="{675202CE-692D-4803-B78A-CBFE18E1E9B5}" type="pres">
      <dgm:prSet presAssocID="{FBAA2427-BB20-4DEF-A0F9-B0976F5F35C6}" presName="linNode" presStyleCnt="0"/>
      <dgm:spPr/>
    </dgm:pt>
    <dgm:pt modelId="{6EADBBD5-DFE1-4F19-8BD2-6B8EF11B99EC}" type="pres">
      <dgm:prSet presAssocID="{FBAA2427-BB20-4DEF-A0F9-B0976F5F35C6}" presName="parentText" presStyleLbl="node1" presStyleIdx="0" presStyleCnt="1">
        <dgm:presLayoutVars>
          <dgm:chMax val="1"/>
          <dgm:bulletEnabled val="1"/>
        </dgm:presLayoutVars>
      </dgm:prSet>
      <dgm:spPr/>
      <dgm:t>
        <a:bodyPr/>
        <a:lstStyle/>
        <a:p>
          <a:endParaRPr lang="es-ES"/>
        </a:p>
      </dgm:t>
    </dgm:pt>
    <dgm:pt modelId="{62A49EDC-4C70-416B-9512-86FAD2C6915F}" type="pres">
      <dgm:prSet presAssocID="{FBAA2427-BB20-4DEF-A0F9-B0976F5F35C6}" presName="descendantText" presStyleLbl="alignAccFollowNode1" presStyleIdx="0" presStyleCnt="1" custLinFactNeighborX="2957" custLinFactNeighborY="3292">
        <dgm:presLayoutVars>
          <dgm:bulletEnabled val="1"/>
        </dgm:presLayoutVars>
      </dgm:prSet>
      <dgm:spPr/>
      <dgm:t>
        <a:bodyPr/>
        <a:lstStyle/>
        <a:p>
          <a:endParaRPr lang="es-ES"/>
        </a:p>
      </dgm:t>
    </dgm:pt>
  </dgm:ptLst>
  <dgm:cxnLst>
    <dgm:cxn modelId="{C739A597-A028-4ED5-B406-C3CA29C3A3DD}" type="presOf" srcId="{E31F9FC9-AC62-4B9C-80F6-B6150C916845}" destId="{7008E2C9-29BC-49E4-BBCF-57C38B1062A8}" srcOrd="0" destOrd="0" presId="urn:microsoft.com/office/officeart/2005/8/layout/vList5"/>
    <dgm:cxn modelId="{27EBBEE1-66C4-47BC-9032-3D3D4E5E8A33}" type="presOf" srcId="{3FD6331A-BA3F-4BFA-8E1D-A55D11815EA4}" destId="{62A49EDC-4C70-416B-9512-86FAD2C6915F}" srcOrd="0" destOrd="1" presId="urn:microsoft.com/office/officeart/2005/8/layout/vList5"/>
    <dgm:cxn modelId="{637DDA77-0E3A-4F7D-AFEE-51599118A389}" srcId="{FBAA2427-BB20-4DEF-A0F9-B0976F5F35C6}" destId="{1A0EE3AF-0651-42E5-90F6-F6FD28FFB1D5}" srcOrd="0" destOrd="0" parTransId="{D4D33C42-15C7-4FF2-90B7-8BE1FD169112}" sibTransId="{44BAE264-895D-4516-970F-656EB5B3A7CF}"/>
    <dgm:cxn modelId="{0DE4CA39-143E-41BF-963D-42457147B78D}" srcId="{E31F9FC9-AC62-4B9C-80F6-B6150C916845}" destId="{FBAA2427-BB20-4DEF-A0F9-B0976F5F35C6}" srcOrd="0" destOrd="0" parTransId="{4328E790-E717-41F2-A53B-5F95F55E3994}" sibTransId="{5F3A2490-E31E-43DD-AD68-85162451A427}"/>
    <dgm:cxn modelId="{5FD53ABE-128E-4916-A384-89217F5645C9}" srcId="{FBAA2427-BB20-4DEF-A0F9-B0976F5F35C6}" destId="{3FD6331A-BA3F-4BFA-8E1D-A55D11815EA4}" srcOrd="1" destOrd="0" parTransId="{A593D611-9C73-498A-9F97-28D142DE3997}" sibTransId="{88C41002-6BEB-416A-8F6C-72B08501A3BD}"/>
    <dgm:cxn modelId="{6E6B0152-0A38-493B-B791-5CBB0BEDD9ED}" type="presOf" srcId="{FBAA2427-BB20-4DEF-A0F9-B0976F5F35C6}" destId="{6EADBBD5-DFE1-4F19-8BD2-6B8EF11B99EC}" srcOrd="0" destOrd="0" presId="urn:microsoft.com/office/officeart/2005/8/layout/vList5"/>
    <dgm:cxn modelId="{4790D47E-F6D8-4B59-A274-BD57E7645B5E}" type="presOf" srcId="{1A0EE3AF-0651-42E5-90F6-F6FD28FFB1D5}" destId="{62A49EDC-4C70-416B-9512-86FAD2C6915F}" srcOrd="0" destOrd="0" presId="urn:microsoft.com/office/officeart/2005/8/layout/vList5"/>
    <dgm:cxn modelId="{DE692B91-7893-4903-A935-CEB935C07F86}" type="presParOf" srcId="{7008E2C9-29BC-49E4-BBCF-57C38B1062A8}" destId="{675202CE-692D-4803-B78A-CBFE18E1E9B5}" srcOrd="0" destOrd="0" presId="urn:microsoft.com/office/officeart/2005/8/layout/vList5"/>
    <dgm:cxn modelId="{75519CDD-0B5C-46E0-A21E-404B5601C94F}" type="presParOf" srcId="{675202CE-692D-4803-B78A-CBFE18E1E9B5}" destId="{6EADBBD5-DFE1-4F19-8BD2-6B8EF11B99EC}" srcOrd="0" destOrd="0" presId="urn:microsoft.com/office/officeart/2005/8/layout/vList5"/>
    <dgm:cxn modelId="{F8284ADF-09C6-4714-A7C4-14FD15BCFBB7}" type="presParOf" srcId="{675202CE-692D-4803-B78A-CBFE18E1E9B5}" destId="{62A49EDC-4C70-416B-9512-86FAD2C691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9EDC-4C70-416B-9512-86FAD2C6915F}">
      <dsp:nvSpPr>
        <dsp:cNvPr id="0" name=""/>
        <dsp:cNvSpPr/>
      </dsp:nvSpPr>
      <dsp:spPr>
        <a:xfrm rot="5400000">
          <a:off x="5281085" y="-2080072"/>
          <a:ext cx="957251" cy="54209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Porcentaje Cumplimiento Plan de Bienestar e Incentivos</a:t>
          </a:r>
          <a:endParaRPr lang="es-CO" sz="1800" kern="1200" dirty="0"/>
        </a:p>
        <a:p>
          <a:pPr marL="171450" lvl="1" indent="-171450" algn="l" defTabSz="800100">
            <a:lnSpc>
              <a:spcPct val="90000"/>
            </a:lnSpc>
            <a:spcBef>
              <a:spcPct val="0"/>
            </a:spcBef>
            <a:spcAft>
              <a:spcPct val="15000"/>
            </a:spcAft>
            <a:buChar char="••"/>
          </a:pPr>
          <a:r>
            <a:rPr lang="es-CO" sz="1800" kern="1200" dirty="0"/>
            <a:t>Meta:                                              80%</a:t>
          </a:r>
        </a:p>
      </dsp:txBody>
      <dsp:txXfrm rot="-5400000">
        <a:off x="3049259" y="198483"/>
        <a:ext cx="5374175" cy="863793"/>
      </dsp:txXfrm>
    </dsp:sp>
    <dsp:sp modelId="{6EADBBD5-DFE1-4F19-8BD2-6B8EF11B99EC}">
      <dsp:nvSpPr>
        <dsp:cNvPr id="0" name=""/>
        <dsp:cNvSpPr/>
      </dsp:nvSpPr>
      <dsp:spPr>
        <a:xfrm>
          <a:off x="0" y="584"/>
          <a:ext cx="3049258" cy="1196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O" sz="3200" kern="1200" dirty="0"/>
            <a:t>INDICADORES  </a:t>
          </a:r>
        </a:p>
      </dsp:txBody>
      <dsp:txXfrm>
        <a:off x="58411" y="58995"/>
        <a:ext cx="2932436" cy="107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9EDC-4C70-416B-9512-86FAD2C6915F}">
      <dsp:nvSpPr>
        <dsp:cNvPr id="0" name=""/>
        <dsp:cNvSpPr/>
      </dsp:nvSpPr>
      <dsp:spPr>
        <a:xfrm rot="5400000">
          <a:off x="5280617" y="-2080041"/>
          <a:ext cx="958187" cy="54209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O" sz="1800" kern="1200" dirty="0"/>
            <a:t>Porcentaje  Cumplimiento Plan Capacitación</a:t>
          </a:r>
        </a:p>
        <a:p>
          <a:pPr marL="171450" lvl="1" indent="-171450" algn="l" defTabSz="800100">
            <a:lnSpc>
              <a:spcPct val="90000"/>
            </a:lnSpc>
            <a:spcBef>
              <a:spcPct val="0"/>
            </a:spcBef>
            <a:spcAft>
              <a:spcPct val="15000"/>
            </a:spcAft>
            <a:buChar char="••"/>
          </a:pPr>
          <a:r>
            <a:rPr lang="es-CO" sz="1800" kern="1200" dirty="0"/>
            <a:t>Meta:                                              80%</a:t>
          </a:r>
        </a:p>
      </dsp:txBody>
      <dsp:txXfrm rot="-5400000">
        <a:off x="3049259" y="198092"/>
        <a:ext cx="5374129" cy="864637"/>
      </dsp:txXfrm>
    </dsp:sp>
    <dsp:sp modelId="{6EADBBD5-DFE1-4F19-8BD2-6B8EF11B99EC}">
      <dsp:nvSpPr>
        <dsp:cNvPr id="0" name=""/>
        <dsp:cNvSpPr/>
      </dsp:nvSpPr>
      <dsp:spPr>
        <a:xfrm>
          <a:off x="0" y="0"/>
          <a:ext cx="3049258" cy="11977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O" sz="3200" kern="1200" dirty="0"/>
            <a:t>INDICADORES  </a:t>
          </a:r>
        </a:p>
      </dsp:txBody>
      <dsp:txXfrm>
        <a:off x="58469" y="58469"/>
        <a:ext cx="2932320" cy="10807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ECEE0-A458-4419-B280-16E1E7963910}" type="datetimeFigureOut">
              <a:rPr lang="es-CO" smtClean="0"/>
              <a:t>10/11/2022</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F723C-A508-4566-898C-02FD2CC677B4}" type="slidenum">
              <a:rPr lang="es-CO" smtClean="0"/>
              <a:t>‹Nº›</a:t>
            </a:fld>
            <a:endParaRPr lang="es-CO" dirty="0"/>
          </a:p>
        </p:txBody>
      </p:sp>
    </p:spTree>
    <p:extLst>
      <p:ext uri="{BB962C8B-B14F-4D97-AF65-F5344CB8AC3E}">
        <p14:creationId xmlns:p14="http://schemas.microsoft.com/office/powerpoint/2010/main" val="127533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AF723C-A508-4566-898C-02FD2CC677B4}" type="slidenum">
              <a:rPr lang="es-CO" smtClean="0"/>
              <a:t>2</a:t>
            </a:fld>
            <a:endParaRPr lang="es-CO" dirty="0"/>
          </a:p>
        </p:txBody>
      </p:sp>
    </p:spTree>
    <p:extLst>
      <p:ext uri="{BB962C8B-B14F-4D97-AF65-F5344CB8AC3E}">
        <p14:creationId xmlns:p14="http://schemas.microsoft.com/office/powerpoint/2010/main" val="372280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AF723C-A508-4566-898C-02FD2CC677B4}" type="slidenum">
              <a:rPr lang="es-CO" smtClean="0"/>
              <a:t>4</a:t>
            </a:fld>
            <a:endParaRPr lang="es-CO" dirty="0"/>
          </a:p>
        </p:txBody>
      </p:sp>
    </p:spTree>
    <p:extLst>
      <p:ext uri="{BB962C8B-B14F-4D97-AF65-F5344CB8AC3E}">
        <p14:creationId xmlns:p14="http://schemas.microsoft.com/office/powerpoint/2010/main" val="396773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4162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56853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212403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2601247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34741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60232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633841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531164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23435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313233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328076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866496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04359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40083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29236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234876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303709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1AD8D49-43B3-4751-8BA1-0896CD53664C}" type="slidenum">
              <a:rPr lang="es-CO" smtClean="0"/>
              <a:t>‹Nº›</a:t>
            </a:fld>
            <a:endParaRPr lang="es-CO"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04304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1AD8D49-43B3-4751-8BA1-0896CD53664C}" type="slidenum">
              <a:rPr lang="es-CO" smtClean="0"/>
              <a:t>‹Nº›</a:t>
            </a:fld>
            <a:endParaRPr lang="es-CO"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51643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4070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20173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490B838-8812-40DE-A22E-E46BA293E6FD}" type="datetimeFigureOut">
              <a:rPr lang="es-CO" smtClean="0"/>
              <a:t>10/11/2022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06612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490B838-8812-40DE-A22E-E46BA293E6FD}" type="datetimeFigureOut">
              <a:rPr lang="es-CO" smtClean="0"/>
              <a:t>10/11/2022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CO"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1AD8D49-43B3-4751-8BA1-0896CD53664C}" type="slidenum">
              <a:rPr lang="es-CO" smtClean="0"/>
              <a:t>‹Nº›</a:t>
            </a:fld>
            <a:endParaRPr lang="es-CO" dirty="0"/>
          </a:p>
        </p:txBody>
      </p:sp>
    </p:spTree>
    <p:extLst>
      <p:ext uri="{BB962C8B-B14F-4D97-AF65-F5344CB8AC3E}">
        <p14:creationId xmlns:p14="http://schemas.microsoft.com/office/powerpoint/2010/main" val="34019549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0B838-8812-40DE-A22E-E46BA293E6FD}" type="datetimeFigureOut">
              <a:rPr lang="es-CO" smtClean="0"/>
              <a:t>10/11/2022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D8D49-43B3-4751-8BA1-0896CD53664C}" type="slidenum">
              <a:rPr lang="es-CO" smtClean="0"/>
              <a:t>‹Nº›</a:t>
            </a:fld>
            <a:endParaRPr lang="es-CO" dirty="0"/>
          </a:p>
        </p:txBody>
      </p:sp>
    </p:spTree>
    <p:extLst>
      <p:ext uri="{BB962C8B-B14F-4D97-AF65-F5344CB8AC3E}">
        <p14:creationId xmlns:p14="http://schemas.microsoft.com/office/powerpoint/2010/main" val="16223351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enasofiaplus.edu.co/"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0C89852-28D1-4BA0-BA92-C0BC713E42AA}"/>
              </a:ext>
            </a:extLst>
          </p:cNvPr>
          <p:cNvSpPr>
            <a:spLocks noGrp="1"/>
          </p:cNvSpPr>
          <p:nvPr>
            <p:ph type="title"/>
          </p:nvPr>
        </p:nvSpPr>
        <p:spPr>
          <a:xfrm>
            <a:off x="255181" y="640080"/>
            <a:ext cx="2789769" cy="5613236"/>
          </a:xfrm>
        </p:spPr>
        <p:txBody>
          <a:bodyPr anchor="ctr">
            <a:normAutofit/>
          </a:bodyPr>
          <a:lstStyle/>
          <a:p>
            <a:r>
              <a:rPr lang="es-MX" sz="2800" dirty="0">
                <a:solidFill>
                  <a:srgbClr val="FFFFFF"/>
                </a:solidFill>
                <a:latin typeface="+mn-lt"/>
              </a:rPr>
              <a:t>INFORME EJECUTIVO PLANES INSTITUCIONALES SEGÚN DECRETO 612 DE 2018</a:t>
            </a:r>
            <a:br>
              <a:rPr lang="es-MX" sz="2800" dirty="0">
                <a:solidFill>
                  <a:srgbClr val="FFFFFF"/>
                </a:solidFill>
                <a:latin typeface="+mn-lt"/>
              </a:rPr>
            </a:br>
            <a:r>
              <a:rPr lang="es-MX" sz="2800" dirty="0">
                <a:solidFill>
                  <a:srgbClr val="FFFFFF"/>
                </a:solidFill>
                <a:latin typeface="+mn-lt"/>
              </a:rPr>
              <a:t>PROCESO GESTIÓN DEL TALENTO HUMANO</a:t>
            </a:r>
            <a:br>
              <a:rPr lang="es-MX" sz="2800" dirty="0">
                <a:solidFill>
                  <a:srgbClr val="FFFFFF"/>
                </a:solidFill>
                <a:latin typeface="+mn-lt"/>
              </a:rPr>
            </a:br>
            <a:r>
              <a:rPr lang="es-MX" sz="2800" dirty="0">
                <a:solidFill>
                  <a:srgbClr val="FFFFFF"/>
                </a:solidFill>
                <a:latin typeface="+mn-lt"/>
              </a:rPr>
              <a:t>III TRIMESTRE</a:t>
            </a:r>
            <a:endParaRPr lang="es-CO" sz="2800" dirty="0">
              <a:solidFill>
                <a:srgbClr val="FFFFFF"/>
              </a:solidFill>
              <a:latin typeface="+mn-lt"/>
            </a:endParaRPr>
          </a:p>
        </p:txBody>
      </p:sp>
      <p:sp>
        <p:nvSpPr>
          <p:cNvPr id="3" name="Marcador de contenido 2">
            <a:extLst>
              <a:ext uri="{FF2B5EF4-FFF2-40B4-BE49-F238E27FC236}">
                <a16:creationId xmlns:a16="http://schemas.microsoft.com/office/drawing/2014/main" id="{044006C3-E7B2-4B4D-B5A7-5447FF7993D1}"/>
              </a:ext>
            </a:extLst>
          </p:cNvPr>
          <p:cNvSpPr>
            <a:spLocks noGrp="1"/>
          </p:cNvSpPr>
          <p:nvPr>
            <p:ph idx="1"/>
          </p:nvPr>
        </p:nvSpPr>
        <p:spPr>
          <a:xfrm>
            <a:off x="3420033" y="2806357"/>
            <a:ext cx="5358036" cy="3409735"/>
          </a:xfrm>
        </p:spPr>
        <p:txBody>
          <a:bodyPr anchor="ctr">
            <a:normAutofit/>
          </a:bodyPr>
          <a:lstStyle/>
          <a:p>
            <a:pPr marL="457200" indent="-457200">
              <a:buFont typeface="+mj-lt"/>
              <a:buAutoNum type="arabicPeriod"/>
            </a:pPr>
            <a:r>
              <a:rPr lang="es-MX" sz="1700" b="0" i="0" dirty="0">
                <a:effectLst/>
                <a:latin typeface="arial, sans-serif"/>
              </a:rPr>
              <a:t>Plan de Bienestar e Incentivos Institucionales</a:t>
            </a:r>
            <a:endParaRPr lang="es-MX" sz="1700" dirty="0">
              <a:latin typeface="arial, sans-serif"/>
            </a:endParaRPr>
          </a:p>
          <a:p>
            <a:pPr marL="457200" indent="-457200">
              <a:buFont typeface="+mj-lt"/>
              <a:buAutoNum type="arabicPeriod"/>
            </a:pPr>
            <a:r>
              <a:rPr lang="es-MX" sz="1700" b="0" i="0" dirty="0">
                <a:effectLst/>
                <a:latin typeface="arial, sans-serif"/>
              </a:rPr>
              <a:t>Plan Institucional de Capacitación PIC</a:t>
            </a:r>
          </a:p>
          <a:p>
            <a:pPr marL="457200" indent="-457200">
              <a:buFont typeface="+mj-lt"/>
              <a:buAutoNum type="arabicPeriod"/>
            </a:pPr>
            <a:r>
              <a:rPr lang="es-MX" sz="1700" b="0" i="0" dirty="0">
                <a:effectLst/>
                <a:latin typeface="arial, sans-serif"/>
              </a:rPr>
              <a:t>Plan de Previsión de Recursos Humanos</a:t>
            </a:r>
            <a:endParaRPr lang="es-MX" sz="1700" b="0" i="0" dirty="0">
              <a:effectLst/>
              <a:latin typeface="Arial" panose="020B0604020202020204" pitchFamily="34" charset="0"/>
            </a:endParaRPr>
          </a:p>
          <a:p>
            <a:pPr marL="457200" indent="-457200">
              <a:buFont typeface="+mj-lt"/>
              <a:buAutoNum type="arabicPeriod"/>
            </a:pPr>
            <a:r>
              <a:rPr lang="es-MX" sz="1700" b="0" i="0" dirty="0">
                <a:effectLst/>
                <a:latin typeface="arial, sans-serif"/>
              </a:rPr>
              <a:t>Plan Estratégico de Talento Humano</a:t>
            </a:r>
            <a:endParaRPr lang="es-MX" sz="1700" b="0" i="0" dirty="0">
              <a:effectLst/>
              <a:latin typeface="Arial" panose="020B0604020202020204" pitchFamily="34" charset="0"/>
            </a:endParaRPr>
          </a:p>
          <a:p>
            <a:pPr marL="457200" indent="-457200">
              <a:buFont typeface="+mj-lt"/>
              <a:buAutoNum type="arabicPeriod"/>
            </a:pPr>
            <a:r>
              <a:rPr lang="es-MX" sz="1700" b="0" i="0" dirty="0">
                <a:effectLst/>
                <a:latin typeface="arial, sans-serif"/>
              </a:rPr>
              <a:t>Plan Anual de Vacantes</a:t>
            </a:r>
          </a:p>
          <a:p>
            <a:pPr marL="457200" indent="-457200">
              <a:buFont typeface="+mj-lt"/>
              <a:buAutoNum type="arabicPeriod"/>
            </a:pPr>
            <a:endParaRPr lang="es-MX" sz="1700" dirty="0">
              <a:latin typeface="arial, sans-serif"/>
            </a:endParaRPr>
          </a:p>
          <a:p>
            <a:pPr marL="0" indent="0">
              <a:lnSpc>
                <a:spcPct val="100000"/>
              </a:lnSpc>
              <a:buNone/>
            </a:pPr>
            <a:r>
              <a:rPr lang="es-MX" sz="1200" dirty="0">
                <a:latin typeface="arial, sans-serif"/>
              </a:rPr>
              <a:t>Elaborado por:</a:t>
            </a:r>
          </a:p>
          <a:p>
            <a:pPr marL="0" indent="0">
              <a:lnSpc>
                <a:spcPct val="100000"/>
              </a:lnSpc>
              <a:buNone/>
            </a:pPr>
            <a:r>
              <a:rPr lang="es-MX" sz="1200" b="0" i="0" dirty="0">
                <a:effectLst/>
                <a:latin typeface="arial, sans-serif"/>
              </a:rPr>
              <a:t>Jenny Johana Celis Rivera</a:t>
            </a:r>
          </a:p>
          <a:p>
            <a:pPr marL="0" indent="0">
              <a:lnSpc>
                <a:spcPct val="100000"/>
              </a:lnSpc>
              <a:buNone/>
            </a:pPr>
            <a:r>
              <a:rPr lang="es-MX" sz="1200" dirty="0">
                <a:latin typeface="arial, sans-serif"/>
              </a:rPr>
              <a:t>Prof. Univ. Gestión del Talento Humano</a:t>
            </a:r>
            <a:endParaRPr lang="es-MX" sz="1200" b="0" i="0" dirty="0">
              <a:effectLst/>
              <a:latin typeface="Arial" panose="020B0604020202020204" pitchFamily="34" charset="0"/>
            </a:endParaRPr>
          </a:p>
          <a:p>
            <a:endParaRPr lang="es-CO" sz="1700" dirty="0"/>
          </a:p>
        </p:txBody>
      </p:sp>
      <p:pic>
        <p:nvPicPr>
          <p:cNvPr id="5" name="Imagen 4" descr="Imagen que contiene Texto&#10;&#10;Descripción generada automáticamente">
            <a:extLst>
              <a:ext uri="{FF2B5EF4-FFF2-40B4-BE49-F238E27FC236}">
                <a16:creationId xmlns:a16="http://schemas.microsoft.com/office/drawing/2014/main" id="{413FF236-F1D8-48C3-8B89-21421E3CC9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03" t="24509" r="6875" b="26513"/>
          <a:stretch/>
        </p:blipFill>
        <p:spPr>
          <a:xfrm>
            <a:off x="3295020" y="640080"/>
            <a:ext cx="5170677" cy="1102765"/>
          </a:xfrm>
          <a:prstGeom prst="rect">
            <a:avLst/>
          </a:prstGeom>
        </p:spPr>
      </p:pic>
    </p:spTree>
    <p:extLst>
      <p:ext uri="{BB962C8B-B14F-4D97-AF65-F5344CB8AC3E}">
        <p14:creationId xmlns:p14="http://schemas.microsoft.com/office/powerpoint/2010/main" val="38948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62A0B-765B-482A-BEA6-96933D7DEAB5}"/>
              </a:ext>
            </a:extLst>
          </p:cNvPr>
          <p:cNvSpPr>
            <a:spLocks noGrp="1"/>
          </p:cNvSpPr>
          <p:nvPr>
            <p:ph type="title"/>
          </p:nvPr>
        </p:nvSpPr>
        <p:spPr>
          <a:xfrm>
            <a:off x="510363" y="0"/>
            <a:ext cx="7886700" cy="1325563"/>
          </a:xfrm>
        </p:spPr>
        <p:txBody>
          <a:bodyPr>
            <a:normAutofit/>
          </a:bodyPr>
          <a:lstStyle/>
          <a:p>
            <a:pPr algn="ctr"/>
            <a:r>
              <a:rPr lang="es-MX" sz="3200" dirty="0">
                <a:solidFill>
                  <a:schemeClr val="accent1">
                    <a:lumMod val="50000"/>
                  </a:schemeClr>
                </a:solidFill>
              </a:rPr>
              <a:t>Cronograma del II Concurso de Empresas Sociales del Estado</a:t>
            </a:r>
            <a:endParaRPr lang="es-CO" sz="3200" dirty="0">
              <a:solidFill>
                <a:schemeClr val="accent1">
                  <a:lumMod val="50000"/>
                </a:schemeClr>
              </a:solidFill>
            </a:endParaRPr>
          </a:p>
        </p:txBody>
      </p:sp>
      <p:pic>
        <p:nvPicPr>
          <p:cNvPr id="4" name="Marcador de contenido 3">
            <a:extLst>
              <a:ext uri="{FF2B5EF4-FFF2-40B4-BE49-F238E27FC236}">
                <a16:creationId xmlns:a16="http://schemas.microsoft.com/office/drawing/2014/main" id="{B697D540-692E-4B9F-9381-92E321C80365}"/>
              </a:ext>
            </a:extLst>
          </p:cNvPr>
          <p:cNvPicPr>
            <a:picLocks noGrp="1" noChangeAspect="1"/>
          </p:cNvPicPr>
          <p:nvPr>
            <p:ph idx="1"/>
          </p:nvPr>
        </p:nvPicPr>
        <p:blipFill rotWithShape="1">
          <a:blip r:embed="rId2"/>
          <a:srcRect t="4341" r="4069" b="14418"/>
          <a:stretch/>
        </p:blipFill>
        <p:spPr>
          <a:xfrm>
            <a:off x="510363" y="1552353"/>
            <a:ext cx="8337449" cy="5124341"/>
          </a:xfrm>
          <a:prstGeom prst="rect">
            <a:avLst/>
          </a:prstGeom>
        </p:spPr>
      </p:pic>
    </p:spTree>
    <p:extLst>
      <p:ext uri="{BB962C8B-B14F-4D97-AF65-F5344CB8AC3E}">
        <p14:creationId xmlns:p14="http://schemas.microsoft.com/office/powerpoint/2010/main" val="35263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6773-50D2-4617-B714-6E35697E8FD5}"/>
              </a:ext>
            </a:extLst>
          </p:cNvPr>
          <p:cNvSpPr>
            <a:spLocks noGrp="1"/>
          </p:cNvSpPr>
          <p:nvPr>
            <p:ph type="title"/>
          </p:nvPr>
        </p:nvSpPr>
        <p:spPr>
          <a:xfrm>
            <a:off x="486695" y="338328"/>
            <a:ext cx="3192169" cy="1608328"/>
          </a:xfrm>
        </p:spPr>
        <p:txBody>
          <a:bodyPr>
            <a:normAutofit/>
          </a:bodyPr>
          <a:lstStyle/>
          <a:p>
            <a:r>
              <a:rPr lang="es-MX" sz="2600" b="0" i="0" dirty="0">
                <a:effectLst/>
                <a:latin typeface="arial, sans-serif"/>
              </a:rPr>
              <a:t>4. Plan Estratégico de Talento Humano</a:t>
            </a:r>
            <a:r>
              <a:rPr lang="es-MX" sz="2600" b="0" i="0" dirty="0">
                <a:effectLst/>
                <a:latin typeface="Arial" panose="020B0604020202020204" pitchFamily="34" charset="0"/>
              </a:rPr>
              <a:t/>
            </a:r>
            <a:br>
              <a:rPr lang="es-MX" sz="2600" b="0" i="0" dirty="0">
                <a:effectLst/>
                <a:latin typeface="Arial" panose="020B0604020202020204" pitchFamily="34" charset="0"/>
              </a:rPr>
            </a:br>
            <a:endParaRPr lang="es-CO" sz="2600" dirty="0"/>
          </a:p>
        </p:txBody>
      </p:sp>
      <p:sp>
        <p:nvSpPr>
          <p:cNvPr id="3" name="Marcador de contenido 2">
            <a:extLst>
              <a:ext uri="{FF2B5EF4-FFF2-40B4-BE49-F238E27FC236}">
                <a16:creationId xmlns:a16="http://schemas.microsoft.com/office/drawing/2014/main" id="{E9A0C93E-E2D9-4268-A768-484627A4ADE2}"/>
              </a:ext>
            </a:extLst>
          </p:cNvPr>
          <p:cNvSpPr>
            <a:spLocks noGrp="1"/>
          </p:cNvSpPr>
          <p:nvPr>
            <p:ph idx="1"/>
          </p:nvPr>
        </p:nvSpPr>
        <p:spPr>
          <a:xfrm>
            <a:off x="3765033" y="396316"/>
            <a:ext cx="5006720" cy="1605083"/>
          </a:xfrm>
        </p:spPr>
        <p:txBody>
          <a:bodyPr anchor="ctr">
            <a:normAutofit fontScale="92500" lnSpcReduction="10000"/>
          </a:bodyPr>
          <a:lstStyle/>
          <a:p>
            <a:pPr marL="0" indent="0" algn="just">
              <a:buNone/>
            </a:pPr>
            <a:r>
              <a:rPr lang="es-MX" sz="1600" dirty="0">
                <a:latin typeface="Arial" panose="020B0604020202020204" pitchFamily="34" charset="0"/>
                <a:cs typeface="Arial" panose="020B0604020202020204" pitchFamily="34" charset="0"/>
              </a:rPr>
              <a:t>Objetivo: </a:t>
            </a:r>
            <a:r>
              <a:rPr lang="es-CO" sz="1600" dirty="0">
                <a:effectLst/>
                <a:latin typeface="Arial" panose="020B0604020202020204" pitchFamily="34" charset="0"/>
                <a:ea typeface="Calibri" panose="020F0502020204030204" pitchFamily="34" charset="0"/>
                <a:cs typeface="Arial" panose="020B0604020202020204" pitchFamily="34" charset="0"/>
              </a:rPr>
              <a:t>Planear, ejecutar y evaluar las actividades planeadas para la Gestión del Talento Humano de la Entidad, a través de las estrategias establecidas para cada una de las etapas del ciclo de vida laboral de los funcionarios, en el marco de las rutas que integran la dimensión del Talento </a:t>
            </a:r>
            <a:r>
              <a:rPr lang="es-CO" sz="1600" dirty="0">
                <a:effectLst/>
                <a:latin typeface="Arial" panose="020B0604020202020204" pitchFamily="34" charset="0"/>
                <a:ea typeface="Calibri" panose="020F0502020204030204" pitchFamily="34" charset="0"/>
                <a:cs typeface="Times New Roman" panose="02020603050405020304" pitchFamily="18" charset="0"/>
              </a:rPr>
              <a:t>Humano en MIPG, buscando el mejoramiento de las capacidades, conocimientos, competencias y calidad de vida.</a:t>
            </a:r>
            <a:r>
              <a:rPr lang="es-CO" sz="1300" dirty="0">
                <a:effectLst/>
                <a:latin typeface="Arial" panose="020B0604020202020204" pitchFamily="34" charset="0"/>
                <a:ea typeface="Calibri" panose="020F0502020204030204" pitchFamily="34" charset="0"/>
                <a:cs typeface="Times New Roman" panose="02020603050405020304" pitchFamily="18" charset="0"/>
              </a:rPr>
              <a:t>	</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1300" dirty="0"/>
          </a:p>
        </p:txBody>
      </p:sp>
      <p:sp>
        <p:nvSpPr>
          <p:cNvPr id="16" name="Rectangle 15">
            <a:extLst>
              <a:ext uri="{FF2B5EF4-FFF2-40B4-BE49-F238E27FC236}">
                <a16:creationId xmlns:a16="http://schemas.microsoft.com/office/drawing/2014/main" id="{5AAE9118-0436-4488-AC4A-C14DF6A7B6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1010"/>
            <a:ext cx="9144001"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3160"/>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8E6BFCB-A8BB-4B9A-960B-4B6DAD6B82A7}"/>
              </a:ext>
            </a:extLst>
          </p:cNvPr>
          <p:cNvPicPr>
            <a:picLocks noChangeAspect="1"/>
          </p:cNvPicPr>
          <p:nvPr/>
        </p:nvPicPr>
        <p:blipFill rotWithShape="1">
          <a:blip r:embed="rId2"/>
          <a:srcRect l="53837" t="40388" r="8954" b="17235"/>
          <a:stretch/>
        </p:blipFill>
        <p:spPr>
          <a:xfrm>
            <a:off x="260545" y="2987749"/>
            <a:ext cx="4169974" cy="2671393"/>
          </a:xfrm>
          <a:prstGeom prst="rect">
            <a:avLst/>
          </a:prstGeom>
        </p:spPr>
      </p:pic>
      <p:sp>
        <p:nvSpPr>
          <p:cNvPr id="20"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2423160"/>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5DB281E7-84D8-49BB-B545-35673F02223D}"/>
              </a:ext>
            </a:extLst>
          </p:cNvPr>
          <p:cNvPicPr>
            <a:picLocks noChangeAspect="1"/>
          </p:cNvPicPr>
          <p:nvPr/>
        </p:nvPicPr>
        <p:blipFill rotWithShape="1">
          <a:blip r:embed="rId3"/>
          <a:srcRect l="20814" t="19833" r="22907" b="26681"/>
          <a:stretch/>
        </p:blipFill>
        <p:spPr>
          <a:xfrm>
            <a:off x="4673280" y="3069367"/>
            <a:ext cx="4210176" cy="2368223"/>
          </a:xfrm>
          <a:prstGeom prst="rect">
            <a:avLst/>
          </a:prstGeom>
        </p:spPr>
      </p:pic>
    </p:spTree>
    <p:extLst>
      <p:ext uri="{BB962C8B-B14F-4D97-AF65-F5344CB8AC3E}">
        <p14:creationId xmlns:p14="http://schemas.microsoft.com/office/powerpoint/2010/main" val="328506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16F24-8E70-4769-935F-77C8E1E53DF3}"/>
              </a:ext>
            </a:extLst>
          </p:cNvPr>
          <p:cNvSpPr>
            <a:spLocks noGrp="1"/>
          </p:cNvSpPr>
          <p:nvPr>
            <p:ph type="title"/>
          </p:nvPr>
        </p:nvSpPr>
        <p:spPr>
          <a:xfrm>
            <a:off x="628650" y="599042"/>
            <a:ext cx="7886700" cy="1325563"/>
          </a:xfrm>
        </p:spPr>
        <p:txBody>
          <a:bodyPr>
            <a:normAutofit/>
          </a:bodyPr>
          <a:lstStyle/>
          <a:p>
            <a:pPr algn="ctr"/>
            <a:r>
              <a:rPr lang="es-MX" sz="3000" b="1" dirty="0">
                <a:solidFill>
                  <a:schemeClr val="accent1">
                    <a:lumMod val="50000"/>
                  </a:schemeClr>
                </a:solidFill>
              </a:rPr>
              <a:t>Cumplimiento al Plan Estratégico de Talento Humano:</a:t>
            </a:r>
            <a:endParaRPr lang="es-CO" sz="3000" b="1" dirty="0">
              <a:solidFill>
                <a:schemeClr val="accent1">
                  <a:lumMod val="50000"/>
                </a:schemeClr>
              </a:solidFill>
            </a:endParaRPr>
          </a:p>
        </p:txBody>
      </p:sp>
      <p:sp>
        <p:nvSpPr>
          <p:cNvPr id="3" name="Marcador de contenido 2">
            <a:extLst>
              <a:ext uri="{FF2B5EF4-FFF2-40B4-BE49-F238E27FC236}">
                <a16:creationId xmlns:a16="http://schemas.microsoft.com/office/drawing/2014/main" id="{3545334A-3A7C-4DDA-8EE6-D7EFD3AF82CD}"/>
              </a:ext>
            </a:extLst>
          </p:cNvPr>
          <p:cNvSpPr>
            <a:spLocks noGrp="1"/>
          </p:cNvSpPr>
          <p:nvPr>
            <p:ph idx="1"/>
          </p:nvPr>
        </p:nvSpPr>
        <p:spPr>
          <a:xfrm>
            <a:off x="628650" y="2245389"/>
            <a:ext cx="7886700" cy="3490654"/>
          </a:xfrm>
        </p:spPr>
        <p:txBody>
          <a:bodyPr>
            <a:normAutofit/>
          </a:bodyPr>
          <a:lstStyle/>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Reporte oportuno del Plan Anual de Vacantes</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Plan Institucional de Capacitación</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Plan de Bienestar e Incentivos</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Sistema de Gestión de Seguridad y Salud en el Trabajo</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Plan de Previsión de Recursos Humanos</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Evaluación del desempeño laboral</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pPr marL="342900" lvl="0" indent="-342900" algn="just">
              <a:lnSpc>
                <a:spcPct val="115000"/>
              </a:lnSpc>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cs typeface="Ebrima" panose="02000000000000000000" pitchFamily="2" charset="0"/>
              </a:rPr>
              <a:t>Monitoreo y Seguimiento SIGEP</a:t>
            </a:r>
            <a:endParaRPr lang="es-CO" sz="1800" dirty="0">
              <a:solidFill>
                <a:srgbClr val="000000"/>
              </a:solidFill>
              <a:effectLst/>
              <a:latin typeface="Ebrima" panose="02000000000000000000" pitchFamily="2" charset="0"/>
              <a:ea typeface="Calibri" panose="020F0502020204030204" pitchFamily="34" charset="0"/>
              <a:cs typeface="Ebrima" panose="02000000000000000000" pitchFamily="2" charset="0"/>
            </a:endParaRPr>
          </a:p>
          <a:p>
            <a:endParaRPr lang="es-CO" dirty="0"/>
          </a:p>
        </p:txBody>
      </p:sp>
    </p:spTree>
    <p:extLst>
      <p:ext uri="{BB962C8B-B14F-4D97-AF65-F5344CB8AC3E}">
        <p14:creationId xmlns:p14="http://schemas.microsoft.com/office/powerpoint/2010/main" val="122505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F11E6-DCB7-4BBF-9AA4-714995FBAE70}"/>
              </a:ext>
            </a:extLst>
          </p:cNvPr>
          <p:cNvSpPr>
            <a:spLocks noGrp="1"/>
          </p:cNvSpPr>
          <p:nvPr>
            <p:ph type="title"/>
          </p:nvPr>
        </p:nvSpPr>
        <p:spPr/>
        <p:txBody>
          <a:bodyPr>
            <a:normAutofit/>
          </a:bodyPr>
          <a:lstStyle/>
          <a:p>
            <a:pPr algn="ctr"/>
            <a:r>
              <a:rPr lang="es-MX" sz="3000" b="0" i="0" dirty="0">
                <a:solidFill>
                  <a:schemeClr val="accent1">
                    <a:lumMod val="50000"/>
                  </a:schemeClr>
                </a:solidFill>
                <a:effectLst/>
                <a:latin typeface="arial, sans-serif"/>
              </a:rPr>
              <a:t>5. Plan Anual de Vacantes</a:t>
            </a:r>
            <a:r>
              <a:rPr lang="es-MX" sz="3000" b="0" i="0" dirty="0">
                <a:solidFill>
                  <a:schemeClr val="accent1">
                    <a:lumMod val="50000"/>
                  </a:schemeClr>
                </a:solidFill>
                <a:effectLst/>
                <a:latin typeface="Arial" panose="020B0604020202020204" pitchFamily="34" charset="0"/>
              </a:rPr>
              <a:t/>
            </a:r>
            <a:br>
              <a:rPr lang="es-MX" sz="3000" b="0" i="0" dirty="0">
                <a:solidFill>
                  <a:schemeClr val="accent1">
                    <a:lumMod val="50000"/>
                  </a:schemeClr>
                </a:solidFill>
                <a:effectLst/>
                <a:latin typeface="Arial" panose="020B0604020202020204" pitchFamily="34" charset="0"/>
              </a:rPr>
            </a:br>
            <a:endParaRPr lang="es-CO" sz="3000" dirty="0">
              <a:solidFill>
                <a:schemeClr val="accent1">
                  <a:lumMod val="50000"/>
                </a:schemeClr>
              </a:solidFill>
            </a:endParaRPr>
          </a:p>
        </p:txBody>
      </p:sp>
      <p:sp>
        <p:nvSpPr>
          <p:cNvPr id="3" name="Marcador de contenido 2">
            <a:extLst>
              <a:ext uri="{FF2B5EF4-FFF2-40B4-BE49-F238E27FC236}">
                <a16:creationId xmlns:a16="http://schemas.microsoft.com/office/drawing/2014/main" id="{734AA2A0-1602-4040-BA7D-FDAB34320255}"/>
              </a:ext>
            </a:extLst>
          </p:cNvPr>
          <p:cNvSpPr>
            <a:spLocks noGrp="1"/>
          </p:cNvSpPr>
          <p:nvPr>
            <p:ph idx="1"/>
          </p:nvPr>
        </p:nvSpPr>
        <p:spPr>
          <a:xfrm>
            <a:off x="373467" y="1598725"/>
            <a:ext cx="8494085" cy="992003"/>
          </a:xfrm>
        </p:spPr>
        <p:txBody>
          <a:bodyPr>
            <a:noAutofit/>
          </a:bodyPr>
          <a:lstStyle/>
          <a:p>
            <a:pPr marL="0" indent="0" algn="just">
              <a:lnSpc>
                <a:spcPct val="120000"/>
              </a:lnSpc>
              <a:buNone/>
            </a:pPr>
            <a:r>
              <a:rPr lang="es-CO" sz="1400" dirty="0">
                <a:effectLst/>
                <a:latin typeface="Arial" panose="020B0604020202020204" pitchFamily="34" charset="0"/>
                <a:ea typeface="Calibri" panose="020F0502020204030204" pitchFamily="34" charset="0"/>
                <a:cs typeface="Times New Roman" panose="02020603050405020304" pitchFamily="18" charset="0"/>
              </a:rPr>
              <a:t>La actual planta de personal de la E.S.E. Hospital Regional Manuela Beltrán está soportada en el Acuerdo de Junta Directiva No 008 del 9 de junio de 2022 y cuenta con un total de 17 cargos, los cuales se encuentran clasificados de acuerdo con el Decreto 785 de 2005 en los niveles: Directivo, Asesor y Profesional.</a:t>
            </a:r>
            <a:endParaRPr lang="es-CO" sz="1400" dirty="0"/>
          </a:p>
        </p:txBody>
      </p:sp>
      <p:graphicFrame>
        <p:nvGraphicFramePr>
          <p:cNvPr id="4" name="Tabla 3">
            <a:extLst>
              <a:ext uri="{FF2B5EF4-FFF2-40B4-BE49-F238E27FC236}">
                <a16:creationId xmlns:a16="http://schemas.microsoft.com/office/drawing/2014/main" id="{B6CB896A-838D-432A-8A8E-FAF06EB5949B}"/>
              </a:ext>
            </a:extLst>
          </p:cNvPr>
          <p:cNvGraphicFramePr>
            <a:graphicFrameLocks noGrp="1"/>
          </p:cNvGraphicFramePr>
          <p:nvPr>
            <p:extLst>
              <p:ext uri="{D42A27DB-BD31-4B8C-83A1-F6EECF244321}">
                <p14:modId xmlns:p14="http://schemas.microsoft.com/office/powerpoint/2010/main" val="2455211804"/>
              </p:ext>
            </p:extLst>
          </p:nvPr>
        </p:nvGraphicFramePr>
        <p:xfrm>
          <a:off x="243219" y="3122577"/>
          <a:ext cx="8624334" cy="2385089"/>
        </p:xfrm>
        <a:graphic>
          <a:graphicData uri="http://schemas.openxmlformats.org/drawingml/2006/table">
            <a:tbl>
              <a:tblPr firstRow="1" firstCol="1" bandRow="1">
                <a:tableStyleId>{5C22544A-7EE6-4342-B048-85BDC9FD1C3A}</a:tableStyleId>
              </a:tblPr>
              <a:tblGrid>
                <a:gridCol w="1323905">
                  <a:extLst>
                    <a:ext uri="{9D8B030D-6E8A-4147-A177-3AD203B41FA5}">
                      <a16:colId xmlns:a16="http://schemas.microsoft.com/office/drawing/2014/main" val="3373352866"/>
                    </a:ext>
                  </a:extLst>
                </a:gridCol>
                <a:gridCol w="909747">
                  <a:extLst>
                    <a:ext uri="{9D8B030D-6E8A-4147-A177-3AD203B41FA5}">
                      <a16:colId xmlns:a16="http://schemas.microsoft.com/office/drawing/2014/main" val="2737933594"/>
                    </a:ext>
                  </a:extLst>
                </a:gridCol>
                <a:gridCol w="1435910">
                  <a:extLst>
                    <a:ext uri="{9D8B030D-6E8A-4147-A177-3AD203B41FA5}">
                      <a16:colId xmlns:a16="http://schemas.microsoft.com/office/drawing/2014/main" val="1817021149"/>
                    </a:ext>
                  </a:extLst>
                </a:gridCol>
                <a:gridCol w="935666">
                  <a:extLst>
                    <a:ext uri="{9D8B030D-6E8A-4147-A177-3AD203B41FA5}">
                      <a16:colId xmlns:a16="http://schemas.microsoft.com/office/drawing/2014/main" val="3389688940"/>
                    </a:ext>
                  </a:extLst>
                </a:gridCol>
                <a:gridCol w="1041990">
                  <a:extLst>
                    <a:ext uri="{9D8B030D-6E8A-4147-A177-3AD203B41FA5}">
                      <a16:colId xmlns:a16="http://schemas.microsoft.com/office/drawing/2014/main" val="1605907014"/>
                    </a:ext>
                  </a:extLst>
                </a:gridCol>
                <a:gridCol w="978196">
                  <a:extLst>
                    <a:ext uri="{9D8B030D-6E8A-4147-A177-3AD203B41FA5}">
                      <a16:colId xmlns:a16="http://schemas.microsoft.com/office/drawing/2014/main" val="2361091551"/>
                    </a:ext>
                  </a:extLst>
                </a:gridCol>
                <a:gridCol w="946297">
                  <a:extLst>
                    <a:ext uri="{9D8B030D-6E8A-4147-A177-3AD203B41FA5}">
                      <a16:colId xmlns:a16="http://schemas.microsoft.com/office/drawing/2014/main" val="223748717"/>
                    </a:ext>
                  </a:extLst>
                </a:gridCol>
                <a:gridCol w="1052623">
                  <a:extLst>
                    <a:ext uri="{9D8B030D-6E8A-4147-A177-3AD203B41FA5}">
                      <a16:colId xmlns:a16="http://schemas.microsoft.com/office/drawing/2014/main" val="1403392668"/>
                    </a:ext>
                  </a:extLst>
                </a:gridCol>
              </a:tblGrid>
              <a:tr h="1389413">
                <a:tc>
                  <a:txBody>
                    <a:bodyPr/>
                    <a:lstStyle/>
                    <a:p>
                      <a:pPr algn="ctr">
                        <a:lnSpc>
                          <a:spcPct val="115000"/>
                        </a:lnSpc>
                        <a:spcAft>
                          <a:spcPts val="800"/>
                        </a:spcAft>
                      </a:pPr>
                      <a:r>
                        <a:rPr lang="es-CO" sz="1300" dirty="0">
                          <a:effectLst/>
                        </a:rPr>
                        <a:t>NIVEL</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CARGOS DE CARRERA</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SERVIDORES PUBLICOS INSCRITOS EN CARRERA ADMINISTRATIVA</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EN PERIODO DE PRUEBA</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VACANTES OCUPADOS EN PROVISIONALIDAD</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VACANTES SIN PROVEER</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VACANTES OCUPADAS EN ENCARGO</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O" sz="1300" dirty="0">
                          <a:effectLst/>
                        </a:rPr>
                        <a:t>TOTAL VACANTES A REPOTAR A DAFP Y CNSC</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303649"/>
                  </a:ext>
                </a:extLst>
              </a:tr>
              <a:tr h="331892">
                <a:tc>
                  <a:txBody>
                    <a:bodyPr/>
                    <a:lstStyle/>
                    <a:p>
                      <a:pPr algn="just">
                        <a:lnSpc>
                          <a:spcPct val="115000"/>
                        </a:lnSpc>
                        <a:spcAft>
                          <a:spcPts val="800"/>
                        </a:spcAft>
                      </a:pPr>
                      <a:r>
                        <a:rPr lang="es-CO" sz="1400">
                          <a:effectLst/>
                        </a:rPr>
                        <a:t>DIRECTIVO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657271"/>
                  </a:ext>
                </a:extLst>
              </a:tr>
              <a:tr h="331892">
                <a:tc>
                  <a:txBody>
                    <a:bodyPr/>
                    <a:lstStyle/>
                    <a:p>
                      <a:pPr algn="just">
                        <a:lnSpc>
                          <a:spcPct val="115000"/>
                        </a:lnSpc>
                        <a:spcAft>
                          <a:spcPts val="800"/>
                        </a:spcAft>
                      </a:pPr>
                      <a:r>
                        <a:rPr lang="es-CO" sz="1400">
                          <a:effectLst/>
                        </a:rPr>
                        <a:t>ASESOR</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984964"/>
                  </a:ext>
                </a:extLst>
              </a:tr>
              <a:tr h="331892">
                <a:tc>
                  <a:txBody>
                    <a:bodyPr/>
                    <a:lstStyle/>
                    <a:p>
                      <a:pPr algn="just">
                        <a:lnSpc>
                          <a:spcPct val="115000"/>
                        </a:lnSpc>
                        <a:spcAft>
                          <a:spcPts val="800"/>
                        </a:spcAft>
                      </a:pPr>
                      <a:r>
                        <a:rPr lang="es-CO" sz="1400">
                          <a:effectLst/>
                        </a:rPr>
                        <a:t>PROFESIONAL</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12</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5</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6</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7421012"/>
                  </a:ext>
                </a:extLst>
              </a:tr>
            </a:tbl>
          </a:graphicData>
        </a:graphic>
      </p:graphicFrame>
    </p:spTree>
    <p:extLst>
      <p:ext uri="{BB962C8B-B14F-4D97-AF65-F5344CB8AC3E}">
        <p14:creationId xmlns:p14="http://schemas.microsoft.com/office/powerpoint/2010/main" val="320965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184" y="194179"/>
            <a:ext cx="7886700" cy="656823"/>
          </a:xfrm>
        </p:spPr>
        <p:txBody>
          <a:bodyPr>
            <a:noAutofit/>
          </a:bodyPr>
          <a:lstStyle/>
          <a:p>
            <a:pPr algn="ctr"/>
            <a:r>
              <a:rPr lang="es-MX" sz="2800" b="0" i="0" dirty="0">
                <a:solidFill>
                  <a:schemeClr val="accent1">
                    <a:lumMod val="50000"/>
                  </a:schemeClr>
                </a:solidFill>
                <a:effectLst/>
                <a:latin typeface="arial, sans-serif"/>
              </a:rPr>
              <a:t>1. Plan de Bienestar e Incentivos Institucionales 2022</a:t>
            </a:r>
            <a:endParaRPr lang="es-MX" sz="2800" dirty="0">
              <a:solidFill>
                <a:schemeClr val="accent1">
                  <a:lumMod val="50000"/>
                </a:schemeClr>
              </a:solidFill>
              <a:latin typeface="arial, sans-serif"/>
            </a:endParaRPr>
          </a:p>
        </p:txBody>
      </p:sp>
      <p:graphicFrame>
        <p:nvGraphicFramePr>
          <p:cNvPr id="6" name="Diagrama 5"/>
          <p:cNvGraphicFramePr/>
          <p:nvPr>
            <p:extLst>
              <p:ext uri="{D42A27DB-BD31-4B8C-83A1-F6EECF244321}">
                <p14:modId xmlns:p14="http://schemas.microsoft.com/office/powerpoint/2010/main" val="2903644610"/>
              </p:ext>
            </p:extLst>
          </p:nvPr>
        </p:nvGraphicFramePr>
        <p:xfrm>
          <a:off x="336918" y="1003206"/>
          <a:ext cx="8470163" cy="1197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765154" y="6316931"/>
            <a:ext cx="7774781" cy="261610"/>
          </a:xfrm>
          <a:prstGeom prst="rect">
            <a:avLst/>
          </a:prstGeom>
          <a:noFill/>
        </p:spPr>
        <p:txBody>
          <a:bodyPr wrap="square" rtlCol="0">
            <a:spAutoFit/>
          </a:bodyPr>
          <a:lstStyle/>
          <a:p>
            <a:r>
              <a:rPr lang="es-ES" sz="1100" dirty="0"/>
              <a:t>(No. De Actividades Ejecutadas del Plan de Bienestar  e Incentivos /No. Total  De Actividades del Plan de Bienestar  e Incentivos) *100</a:t>
            </a:r>
            <a:endParaRPr lang="es-CO" sz="1100" dirty="0"/>
          </a:p>
        </p:txBody>
      </p:sp>
      <p:graphicFrame>
        <p:nvGraphicFramePr>
          <p:cNvPr id="7" name="Gráfico 6">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118600452"/>
              </p:ext>
            </p:extLst>
          </p:nvPr>
        </p:nvGraphicFramePr>
        <p:xfrm>
          <a:off x="203705" y="2200940"/>
          <a:ext cx="8683922" cy="391504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8321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88D607-EFA3-45C7-8DB6-E911DB6DD15E}"/>
              </a:ext>
            </a:extLst>
          </p:cNvPr>
          <p:cNvSpPr>
            <a:spLocks noGrp="1"/>
          </p:cNvSpPr>
          <p:nvPr>
            <p:ph type="title"/>
          </p:nvPr>
        </p:nvSpPr>
        <p:spPr>
          <a:xfrm>
            <a:off x="350041" y="586855"/>
            <a:ext cx="2401025" cy="3387497"/>
          </a:xfrm>
        </p:spPr>
        <p:txBody>
          <a:bodyPr anchor="b">
            <a:normAutofit/>
          </a:bodyPr>
          <a:lstStyle/>
          <a:p>
            <a:pPr algn="r"/>
            <a:r>
              <a:rPr lang="es-MX" sz="3500" b="1">
                <a:solidFill>
                  <a:srgbClr val="FFFFFF"/>
                </a:solidFill>
              </a:rPr>
              <a:t>Medición y Análisis del Indicador: Plan de Bienestar</a:t>
            </a:r>
            <a:endParaRPr lang="es-CO" sz="3500" b="1">
              <a:solidFill>
                <a:srgbClr val="FFFFFF"/>
              </a:solidFill>
            </a:endParaRPr>
          </a:p>
        </p:txBody>
      </p:sp>
      <p:sp>
        <p:nvSpPr>
          <p:cNvPr id="3" name="Marcador de contenido 2">
            <a:extLst>
              <a:ext uri="{FF2B5EF4-FFF2-40B4-BE49-F238E27FC236}">
                <a16:creationId xmlns:a16="http://schemas.microsoft.com/office/drawing/2014/main" id="{53B8E0E4-E3A6-4392-BF18-3600F3BDCA2C}"/>
              </a:ext>
            </a:extLst>
          </p:cNvPr>
          <p:cNvSpPr>
            <a:spLocks noGrp="1"/>
          </p:cNvSpPr>
          <p:nvPr>
            <p:ph idx="1"/>
          </p:nvPr>
        </p:nvSpPr>
        <p:spPr>
          <a:xfrm>
            <a:off x="3607694" y="649480"/>
            <a:ext cx="4916510" cy="5546047"/>
          </a:xfrm>
        </p:spPr>
        <p:txBody>
          <a:bodyPr anchor="ctr">
            <a:normAutofit/>
          </a:bodyPr>
          <a:lstStyle/>
          <a:p>
            <a:pPr marL="0" indent="0" algn="just">
              <a:buNone/>
            </a:pPr>
            <a:r>
              <a:rPr lang="es-MX" sz="1600" dirty="0"/>
              <a:t>Durante los tres trimestres se realizaron las actividades descritas en el programa de bienestar e incentivos institucional, entre las que se destacan: Reconocimiento en el día del cumpleaños, reconocimiento por el día del trabajo, conmemoración del día de la enfermería y celebración del día del hombre y de la mujer, desarrollo de actividades de la Semana HRMB. De igual forma se dio cumplimiento a los componentes descritos como salario emocional, el detalle del cumplimiento de las actividades se encuentra en el seguimiento al cronograma del plan de bienestar e incentivos 2022. Dado lo anterior, se presenta un resultado del indicador del 60%, teniendo en cuenta que las actividades de reconocimientos al servidor público se reprogramaron debido a la pandemia por COVID-19 y el quito pico.</a:t>
            </a:r>
          </a:p>
          <a:p>
            <a:pPr marL="0" indent="0" algn="just">
              <a:buNone/>
            </a:pPr>
            <a:r>
              <a:rPr lang="es-MX" sz="1600" dirty="0"/>
              <a:t>La actividad referente a reconocer el desempeño laboral de los mejores funcionarios, no se realizó durante este periodo debido a pandemia y el quinto pico de COVID-19. Por esta razón se realizó reconocimiento en el marco de la celebración del día nacional del servidor público el día 15 de julio de 2022 dando cumplimiento a la actividad programada.</a:t>
            </a:r>
            <a:endParaRPr lang="es-CO" sz="1600" dirty="0"/>
          </a:p>
        </p:txBody>
      </p:sp>
    </p:spTree>
    <p:extLst>
      <p:ext uri="{BB962C8B-B14F-4D97-AF65-F5344CB8AC3E}">
        <p14:creationId xmlns:p14="http://schemas.microsoft.com/office/powerpoint/2010/main" val="227505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184" y="194179"/>
            <a:ext cx="7886700" cy="656823"/>
          </a:xfrm>
        </p:spPr>
        <p:txBody>
          <a:bodyPr>
            <a:noAutofit/>
          </a:bodyPr>
          <a:lstStyle/>
          <a:p>
            <a:pPr algn="ctr"/>
            <a:r>
              <a:rPr lang="es-CO" sz="2800" b="1" dirty="0">
                <a:solidFill>
                  <a:schemeClr val="accent1">
                    <a:lumMod val="50000"/>
                  </a:schemeClr>
                </a:solidFill>
              </a:rPr>
              <a:t>2. Plan de Capacitación Institucional 2022</a:t>
            </a:r>
          </a:p>
        </p:txBody>
      </p:sp>
      <p:graphicFrame>
        <p:nvGraphicFramePr>
          <p:cNvPr id="6" name="Diagrama 5"/>
          <p:cNvGraphicFramePr/>
          <p:nvPr>
            <p:extLst>
              <p:ext uri="{D42A27DB-BD31-4B8C-83A1-F6EECF244321}">
                <p14:modId xmlns:p14="http://schemas.microsoft.com/office/powerpoint/2010/main" val="222937397"/>
              </p:ext>
            </p:extLst>
          </p:nvPr>
        </p:nvGraphicFramePr>
        <p:xfrm>
          <a:off x="417464" y="851002"/>
          <a:ext cx="8470163" cy="1197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369219" y="6368447"/>
            <a:ext cx="6740627" cy="261610"/>
          </a:xfrm>
          <a:prstGeom prst="rect">
            <a:avLst/>
          </a:prstGeom>
          <a:noFill/>
        </p:spPr>
        <p:txBody>
          <a:bodyPr wrap="square" rtlCol="0">
            <a:spAutoFit/>
          </a:bodyPr>
          <a:lstStyle/>
          <a:p>
            <a:r>
              <a:rPr lang="es-ES" sz="1100" dirty="0"/>
              <a:t>(No. De Actividades Ejecutadas del Plan de Capacitación /No. Total De Actividades del Plan de Capacitación)*100</a:t>
            </a:r>
            <a:endParaRPr lang="es-CO" sz="1100" dirty="0"/>
          </a:p>
        </p:txBody>
      </p:sp>
      <p:graphicFrame>
        <p:nvGraphicFramePr>
          <p:cNvPr id="9" name="Gráfico 8">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658180441"/>
              </p:ext>
            </p:extLst>
          </p:nvPr>
        </p:nvGraphicFramePr>
        <p:xfrm>
          <a:off x="197479" y="2190308"/>
          <a:ext cx="8485405" cy="39256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6106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1711-D642-4405-A215-E2B792540F4D}"/>
              </a:ext>
            </a:extLst>
          </p:cNvPr>
          <p:cNvSpPr>
            <a:spLocks noGrp="1"/>
          </p:cNvSpPr>
          <p:nvPr>
            <p:ph type="title"/>
          </p:nvPr>
        </p:nvSpPr>
        <p:spPr/>
        <p:txBody>
          <a:bodyPr>
            <a:normAutofit/>
          </a:bodyPr>
          <a:lstStyle/>
          <a:p>
            <a:pPr algn="ctr"/>
            <a:r>
              <a:rPr lang="es-MX" sz="4000" dirty="0">
                <a:solidFill>
                  <a:schemeClr val="accent1">
                    <a:lumMod val="50000"/>
                  </a:schemeClr>
                </a:solidFill>
              </a:rPr>
              <a:t>Actividades de capacitación pendientes:</a:t>
            </a:r>
            <a:endParaRPr lang="es-CO" sz="4000" dirty="0">
              <a:solidFill>
                <a:schemeClr val="accent1">
                  <a:lumMod val="50000"/>
                </a:schemeClr>
              </a:solidFill>
            </a:endParaRPr>
          </a:p>
        </p:txBody>
      </p:sp>
      <p:sp>
        <p:nvSpPr>
          <p:cNvPr id="3" name="Marcador de contenido 2">
            <a:extLst>
              <a:ext uri="{FF2B5EF4-FFF2-40B4-BE49-F238E27FC236}">
                <a16:creationId xmlns:a16="http://schemas.microsoft.com/office/drawing/2014/main" id="{C5BF553B-4A95-4040-B21A-59F2059E5543}"/>
              </a:ext>
            </a:extLst>
          </p:cNvPr>
          <p:cNvSpPr>
            <a:spLocks noGrp="1"/>
          </p:cNvSpPr>
          <p:nvPr>
            <p:ph idx="1"/>
          </p:nvPr>
        </p:nvSpPr>
        <p:spPr>
          <a:xfrm>
            <a:off x="628650" y="2431680"/>
            <a:ext cx="7886700" cy="4351338"/>
          </a:xfrm>
        </p:spPr>
        <p:txBody>
          <a:bodyPr/>
          <a:lstStyle/>
          <a:p>
            <a:r>
              <a:rPr lang="es-MX" sz="2400" dirty="0"/>
              <a:t>Seguridad digital, comunicación y lenguaje tecnológico. Apoya: Ing. </a:t>
            </a:r>
            <a:r>
              <a:rPr lang="es-MX" sz="2400" dirty="0" err="1"/>
              <a:t>Roney</a:t>
            </a:r>
            <a:r>
              <a:rPr lang="es-MX" sz="2400" dirty="0"/>
              <a:t> </a:t>
            </a:r>
            <a:r>
              <a:rPr lang="es-MX" sz="2400" dirty="0" err="1"/>
              <a:t>Suaréz</a:t>
            </a:r>
            <a:endParaRPr lang="es-MX" sz="2400" dirty="0"/>
          </a:p>
          <a:p>
            <a:r>
              <a:rPr lang="es-MX" sz="2400" dirty="0"/>
              <a:t>Ética en el contexto digital y de manejo de datos. Apoya: Ing. </a:t>
            </a:r>
            <a:r>
              <a:rPr lang="es-MX" sz="2400" dirty="0" err="1"/>
              <a:t>Roney</a:t>
            </a:r>
            <a:r>
              <a:rPr lang="es-MX" sz="2400" dirty="0"/>
              <a:t> </a:t>
            </a:r>
            <a:r>
              <a:rPr lang="es-MX" sz="2400" dirty="0" err="1"/>
              <a:t>Suaréz</a:t>
            </a:r>
            <a:endParaRPr lang="es-MX" sz="2400" dirty="0"/>
          </a:p>
          <a:p>
            <a:r>
              <a:rPr lang="es-MX" sz="2400" dirty="0"/>
              <a:t>Innovación en el sector público. Apoya: ESAP</a:t>
            </a:r>
          </a:p>
          <a:p>
            <a:r>
              <a:rPr lang="es-MX" sz="2400" dirty="0"/>
              <a:t>Estrategia de bilingüismo. Apoya: SENA – </a:t>
            </a:r>
            <a:r>
              <a:rPr lang="pt-BR" sz="2400" b="0" i="0" u="none" strike="noStrike" dirty="0">
                <a:solidFill>
                  <a:srgbClr val="1A0DAB"/>
                </a:solidFill>
                <a:effectLst/>
                <a:latin typeface="arial" panose="020B0604020202020204" pitchFamily="34" charset="0"/>
                <a:hlinkClick r:id="rId2"/>
              </a:rPr>
              <a:t>Portal de oferta educativa SENA :: Sofia Plus</a:t>
            </a:r>
          </a:p>
          <a:p>
            <a:pPr marL="0" indent="0">
              <a:buNone/>
            </a:pPr>
            <a:endParaRPr lang="es-CO" dirty="0"/>
          </a:p>
        </p:txBody>
      </p:sp>
    </p:spTree>
    <p:extLst>
      <p:ext uri="{BB962C8B-B14F-4D97-AF65-F5344CB8AC3E}">
        <p14:creationId xmlns:p14="http://schemas.microsoft.com/office/powerpoint/2010/main" val="176681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6D08BE38-1FEB-48A9-84F7-7C3C56A04CB2}"/>
              </a:ext>
            </a:extLst>
          </p:cNvPr>
          <p:cNvSpPr txBox="1">
            <a:spLocks/>
          </p:cNvSpPr>
          <p:nvPr/>
        </p:nvSpPr>
        <p:spPr>
          <a:xfrm>
            <a:off x="318143" y="646399"/>
            <a:ext cx="2672041"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3500" b="1" kern="1200" dirty="0" err="1">
                <a:solidFill>
                  <a:srgbClr val="FFFFFF"/>
                </a:solidFill>
                <a:latin typeface="+mj-lt"/>
                <a:ea typeface="+mj-ea"/>
                <a:cs typeface="+mj-cs"/>
              </a:rPr>
              <a:t>Medición</a:t>
            </a:r>
            <a:r>
              <a:rPr lang="en-US" sz="3500" b="1" kern="1200" dirty="0">
                <a:solidFill>
                  <a:srgbClr val="FFFFFF"/>
                </a:solidFill>
                <a:latin typeface="+mj-lt"/>
                <a:ea typeface="+mj-ea"/>
                <a:cs typeface="+mj-cs"/>
              </a:rPr>
              <a:t> y </a:t>
            </a:r>
            <a:r>
              <a:rPr lang="en-US" sz="3500" b="1" kern="1200" dirty="0" err="1">
                <a:solidFill>
                  <a:srgbClr val="FFFFFF"/>
                </a:solidFill>
                <a:latin typeface="+mj-lt"/>
                <a:ea typeface="+mj-ea"/>
                <a:cs typeface="+mj-cs"/>
              </a:rPr>
              <a:t>Análisis</a:t>
            </a:r>
            <a:r>
              <a:rPr lang="en-US" sz="3500" b="1" kern="1200" dirty="0">
                <a:solidFill>
                  <a:srgbClr val="FFFFFF"/>
                </a:solidFill>
                <a:latin typeface="+mj-lt"/>
                <a:ea typeface="+mj-ea"/>
                <a:cs typeface="+mj-cs"/>
              </a:rPr>
              <a:t> del </a:t>
            </a:r>
            <a:r>
              <a:rPr lang="en-US" sz="3500" b="1" kern="1200" dirty="0" err="1">
                <a:solidFill>
                  <a:srgbClr val="FFFFFF"/>
                </a:solidFill>
                <a:latin typeface="+mj-lt"/>
                <a:ea typeface="+mj-ea"/>
                <a:cs typeface="+mj-cs"/>
              </a:rPr>
              <a:t>Indicador</a:t>
            </a:r>
            <a:r>
              <a:rPr lang="en-US" sz="3500" b="1" kern="1200" dirty="0">
                <a:solidFill>
                  <a:srgbClr val="FFFFFF"/>
                </a:solidFill>
                <a:latin typeface="+mj-lt"/>
                <a:ea typeface="+mj-ea"/>
                <a:cs typeface="+mj-cs"/>
              </a:rPr>
              <a:t>: Plan de </a:t>
            </a:r>
            <a:r>
              <a:rPr lang="en-US" sz="3500" b="1" kern="1200" dirty="0" err="1">
                <a:solidFill>
                  <a:srgbClr val="FFFFFF"/>
                </a:solidFill>
                <a:latin typeface="+mj-lt"/>
                <a:ea typeface="+mj-ea"/>
                <a:cs typeface="+mj-cs"/>
              </a:rPr>
              <a:t>Capacitación</a:t>
            </a:r>
            <a:r>
              <a:rPr lang="en-US" sz="3500" b="1" kern="1200" dirty="0">
                <a:solidFill>
                  <a:srgbClr val="FFFFFF"/>
                </a:solidFill>
                <a:latin typeface="+mj-lt"/>
                <a:ea typeface="+mj-ea"/>
                <a:cs typeface="+mj-cs"/>
              </a:rPr>
              <a:t> </a:t>
            </a:r>
          </a:p>
        </p:txBody>
      </p:sp>
      <p:sp>
        <p:nvSpPr>
          <p:cNvPr id="3" name="Marcador de contenido 2">
            <a:extLst>
              <a:ext uri="{FF2B5EF4-FFF2-40B4-BE49-F238E27FC236}">
                <a16:creationId xmlns:a16="http://schemas.microsoft.com/office/drawing/2014/main" id="{D7FFA7E9-A770-4914-AA87-D14D6832BFC6}"/>
              </a:ext>
            </a:extLst>
          </p:cNvPr>
          <p:cNvSpPr>
            <a:spLocks noGrp="1"/>
          </p:cNvSpPr>
          <p:nvPr>
            <p:ph idx="1"/>
          </p:nvPr>
        </p:nvSpPr>
        <p:spPr>
          <a:xfrm>
            <a:off x="3607694" y="649480"/>
            <a:ext cx="4916510" cy="5546047"/>
          </a:xfrm>
        </p:spPr>
        <p:txBody>
          <a:bodyPr vert="horz" lIns="91440" tIns="45720" rIns="91440" bIns="45720" rtlCol="0" anchor="ctr">
            <a:normAutofit/>
          </a:bodyPr>
          <a:lstStyle/>
          <a:p>
            <a:pPr marL="0" algn="just"/>
            <a:r>
              <a:rPr lang="en-US" sz="1700" dirty="0"/>
              <a:t>Se </a:t>
            </a:r>
            <a:r>
              <a:rPr lang="en-US" sz="1700" dirty="0" err="1"/>
              <a:t>cumple</a:t>
            </a:r>
            <a:r>
              <a:rPr lang="en-US" sz="1700" dirty="0"/>
              <a:t> con la meta </a:t>
            </a:r>
            <a:r>
              <a:rPr lang="en-US" sz="1700" dirty="0" err="1"/>
              <a:t>en</a:t>
            </a:r>
            <a:r>
              <a:rPr lang="en-US" sz="1700" dirty="0"/>
              <a:t> un 95% . Durante los 3 </a:t>
            </a:r>
            <a:r>
              <a:rPr lang="en-US" sz="1700" dirty="0" err="1"/>
              <a:t>primeros</a:t>
            </a:r>
            <a:r>
              <a:rPr lang="en-US" sz="1700" dirty="0"/>
              <a:t> </a:t>
            </a:r>
            <a:r>
              <a:rPr lang="en-US" sz="1700" dirty="0" err="1"/>
              <a:t>trimestres</a:t>
            </a:r>
            <a:r>
              <a:rPr lang="en-US" sz="1700" dirty="0"/>
              <a:t>, se </a:t>
            </a:r>
            <a:r>
              <a:rPr lang="en-US" sz="1700" dirty="0" err="1"/>
              <a:t>planearon</a:t>
            </a:r>
            <a:r>
              <a:rPr lang="en-US" sz="1700" dirty="0"/>
              <a:t> 24 </a:t>
            </a:r>
            <a:r>
              <a:rPr lang="en-US" sz="1700" dirty="0" err="1"/>
              <a:t>acciones</a:t>
            </a:r>
            <a:r>
              <a:rPr lang="en-US" sz="1700" dirty="0"/>
              <a:t> de </a:t>
            </a:r>
            <a:r>
              <a:rPr lang="en-US" sz="1700" dirty="0" err="1"/>
              <a:t>formación</a:t>
            </a:r>
            <a:r>
              <a:rPr lang="en-US" sz="1700" dirty="0"/>
              <a:t> </a:t>
            </a:r>
            <a:r>
              <a:rPr lang="en-US" sz="1700" dirty="0" err="1"/>
              <a:t>realizando</a:t>
            </a:r>
            <a:r>
              <a:rPr lang="en-US" sz="1700" dirty="0"/>
              <a:t> 22 </a:t>
            </a:r>
            <a:r>
              <a:rPr lang="en-US" sz="1700" dirty="0" err="1"/>
              <a:t>actividades</a:t>
            </a:r>
            <a:r>
              <a:rPr lang="en-US" sz="1700" dirty="0"/>
              <a:t>, se </a:t>
            </a:r>
            <a:r>
              <a:rPr lang="en-US" sz="1700" dirty="0" err="1"/>
              <a:t>reprogramaron</a:t>
            </a:r>
            <a:r>
              <a:rPr lang="en-US" sz="1700" dirty="0"/>
              <a:t> dos </a:t>
            </a:r>
            <a:r>
              <a:rPr lang="en-US" sz="1700" dirty="0" err="1"/>
              <a:t>capacitaciones</a:t>
            </a:r>
            <a:r>
              <a:rPr lang="en-US" sz="1700" dirty="0"/>
              <a:t> las </a:t>
            </a:r>
            <a:r>
              <a:rPr lang="en-US" sz="1700" dirty="0" err="1"/>
              <a:t>cuales</a:t>
            </a:r>
            <a:r>
              <a:rPr lang="en-US" sz="1700" dirty="0"/>
              <a:t> se </a:t>
            </a:r>
            <a:r>
              <a:rPr lang="en-US" sz="1700" dirty="0" err="1"/>
              <a:t>llevarán</a:t>
            </a:r>
            <a:r>
              <a:rPr lang="en-US" sz="1700" dirty="0"/>
              <a:t> a </a:t>
            </a:r>
            <a:r>
              <a:rPr lang="en-US" sz="1700" dirty="0" err="1"/>
              <a:t>cabo</a:t>
            </a:r>
            <a:r>
              <a:rPr lang="en-US" sz="1700" dirty="0"/>
              <a:t> </a:t>
            </a:r>
            <a:r>
              <a:rPr lang="en-US" sz="1700" dirty="0" err="1"/>
              <a:t>en</a:t>
            </a:r>
            <a:r>
              <a:rPr lang="en-US" sz="1700" dirty="0"/>
              <a:t> el </a:t>
            </a:r>
            <a:r>
              <a:rPr lang="en-US" sz="1700" dirty="0" err="1"/>
              <a:t>mes</a:t>
            </a:r>
            <a:r>
              <a:rPr lang="en-US" sz="1700" dirty="0"/>
              <a:t> de </a:t>
            </a:r>
            <a:r>
              <a:rPr lang="en-US" sz="1700" dirty="0" err="1"/>
              <a:t>noviembre</a:t>
            </a:r>
            <a:r>
              <a:rPr lang="en-US" sz="1700" dirty="0"/>
              <a:t>; </a:t>
            </a:r>
            <a:r>
              <a:rPr lang="en-US" sz="1700" dirty="0" err="1"/>
              <a:t>estas</a:t>
            </a:r>
            <a:r>
              <a:rPr lang="en-US" sz="1700" dirty="0"/>
              <a:t> </a:t>
            </a:r>
            <a:r>
              <a:rPr lang="en-US" sz="1700" dirty="0" err="1"/>
              <a:t>actividades</a:t>
            </a:r>
            <a:r>
              <a:rPr lang="en-US" sz="1700" dirty="0"/>
              <a:t> </a:t>
            </a:r>
            <a:r>
              <a:rPr lang="en-US" sz="1700" dirty="0" err="1"/>
              <a:t>fueron</a:t>
            </a:r>
            <a:r>
              <a:rPr lang="en-US" sz="1700" dirty="0"/>
              <a:t> </a:t>
            </a:r>
            <a:r>
              <a:rPr lang="en-US" sz="1700" dirty="0" err="1"/>
              <a:t>desarrolladas</a:t>
            </a:r>
            <a:r>
              <a:rPr lang="en-US" sz="1700" dirty="0"/>
              <a:t> con el </a:t>
            </a:r>
            <a:r>
              <a:rPr lang="en-US" sz="1700" dirty="0" err="1"/>
              <a:t>apoyo</a:t>
            </a:r>
            <a:r>
              <a:rPr lang="en-US" sz="1700" dirty="0"/>
              <a:t> de </a:t>
            </a:r>
            <a:r>
              <a:rPr lang="en-US" sz="1700" dirty="0" err="1"/>
              <a:t>líderes</a:t>
            </a:r>
            <a:r>
              <a:rPr lang="en-US" sz="1700" dirty="0"/>
              <a:t> de </a:t>
            </a:r>
            <a:r>
              <a:rPr lang="en-US" sz="1700" dirty="0" err="1"/>
              <a:t>procesos</a:t>
            </a:r>
            <a:r>
              <a:rPr lang="en-US" sz="1700" dirty="0"/>
              <a:t> de la </a:t>
            </a:r>
            <a:r>
              <a:rPr lang="en-US" sz="1700" dirty="0" err="1"/>
              <a:t>Entidad</a:t>
            </a:r>
            <a:r>
              <a:rPr lang="en-US" sz="1700" dirty="0"/>
              <a:t>, </a:t>
            </a:r>
            <a:r>
              <a:rPr lang="en-US" sz="1700" dirty="0" err="1"/>
              <a:t>Comfenalco</a:t>
            </a:r>
            <a:r>
              <a:rPr lang="en-US" sz="1700" dirty="0"/>
              <a:t>, </a:t>
            </a:r>
            <a:r>
              <a:rPr lang="en-US" sz="1700" dirty="0" err="1"/>
              <a:t>Servicios</a:t>
            </a:r>
            <a:r>
              <a:rPr lang="en-US" sz="1700" dirty="0"/>
              <a:t> </a:t>
            </a:r>
            <a:r>
              <a:rPr lang="en-US" sz="1700" dirty="0" err="1"/>
              <a:t>Estratégicos</a:t>
            </a:r>
            <a:r>
              <a:rPr lang="en-US" sz="1700" dirty="0"/>
              <a:t> </a:t>
            </a:r>
            <a:r>
              <a:rPr lang="en-US" sz="1700" dirty="0" err="1"/>
              <a:t>Empresariales</a:t>
            </a:r>
            <a:r>
              <a:rPr lang="en-US" sz="1700" dirty="0"/>
              <a:t>  y ARL </a:t>
            </a:r>
            <a:r>
              <a:rPr lang="en-US" sz="1700" dirty="0" err="1"/>
              <a:t>Positiva</a:t>
            </a:r>
            <a:r>
              <a:rPr lang="en-US" sz="1700" dirty="0"/>
              <a:t>. </a:t>
            </a:r>
            <a:r>
              <a:rPr lang="en-US" sz="1700" dirty="0" err="1"/>
              <a:t>Adicionalmente</a:t>
            </a:r>
            <a:r>
              <a:rPr lang="en-US" sz="1700" dirty="0"/>
              <a:t>, se </a:t>
            </a:r>
            <a:r>
              <a:rPr lang="en-US" sz="1700" dirty="0" err="1"/>
              <a:t>realizaron</a:t>
            </a:r>
            <a:r>
              <a:rPr lang="en-US" sz="1700" dirty="0"/>
              <a:t>  38 </a:t>
            </a:r>
            <a:r>
              <a:rPr lang="en-US" sz="1700" dirty="0" err="1"/>
              <a:t>actividades</a:t>
            </a:r>
            <a:r>
              <a:rPr lang="en-US" sz="1700" dirty="0"/>
              <a:t> </a:t>
            </a:r>
            <a:r>
              <a:rPr lang="en-US" sz="1700" dirty="0" err="1"/>
              <a:t>registradas</a:t>
            </a:r>
            <a:r>
              <a:rPr lang="en-US" sz="1700" dirty="0"/>
              <a:t> </a:t>
            </a:r>
            <a:r>
              <a:rPr lang="en-US" sz="1700" dirty="0" err="1"/>
              <a:t>en</a:t>
            </a:r>
            <a:r>
              <a:rPr lang="en-US" sz="1700" dirty="0"/>
              <a:t> el Plan </a:t>
            </a:r>
            <a:r>
              <a:rPr lang="en-US" sz="1700" dirty="0" err="1"/>
              <a:t>Institucional</a:t>
            </a:r>
            <a:r>
              <a:rPr lang="en-US" sz="1700" dirty="0"/>
              <a:t> de </a:t>
            </a:r>
            <a:r>
              <a:rPr lang="en-US" sz="1700" dirty="0" err="1"/>
              <a:t>Capacitación</a:t>
            </a:r>
            <a:r>
              <a:rPr lang="en-US" sz="1700" dirty="0"/>
              <a:t> </a:t>
            </a:r>
            <a:r>
              <a:rPr lang="en-US" sz="1700" dirty="0" err="1"/>
              <a:t>extraordinario</a:t>
            </a:r>
            <a:r>
              <a:rPr lang="en-US" sz="1700" dirty="0"/>
              <a:t> </a:t>
            </a:r>
            <a:r>
              <a:rPr lang="en-US" sz="1700" dirty="0" err="1"/>
              <a:t>en</a:t>
            </a:r>
            <a:r>
              <a:rPr lang="en-US" sz="1700" dirty="0"/>
              <a:t> </a:t>
            </a:r>
            <a:r>
              <a:rPr lang="en-US" sz="1700" dirty="0" err="1"/>
              <a:t>temas</a:t>
            </a:r>
            <a:r>
              <a:rPr lang="en-US" sz="1700" dirty="0"/>
              <a:t> de </a:t>
            </a:r>
            <a:r>
              <a:rPr lang="en-US" sz="1700" dirty="0" err="1"/>
              <a:t>trabajo</a:t>
            </a:r>
            <a:r>
              <a:rPr lang="en-US" sz="1700" dirty="0"/>
              <a:t> </a:t>
            </a:r>
            <a:r>
              <a:rPr lang="en-US" sz="1700" dirty="0" err="1"/>
              <a:t>en</a:t>
            </a:r>
            <a:r>
              <a:rPr lang="en-US" sz="1700" dirty="0"/>
              <a:t> </a:t>
            </a:r>
            <a:r>
              <a:rPr lang="en-US" sz="1700" dirty="0" err="1"/>
              <a:t>equipo</a:t>
            </a:r>
            <a:r>
              <a:rPr lang="en-US" sz="1700" dirty="0"/>
              <a:t>, </a:t>
            </a:r>
            <a:r>
              <a:rPr lang="en-US" sz="1700" dirty="0" err="1"/>
              <a:t>comunicación</a:t>
            </a:r>
            <a:r>
              <a:rPr lang="en-US" sz="1700" dirty="0"/>
              <a:t> </a:t>
            </a:r>
            <a:r>
              <a:rPr lang="en-US" sz="1700" dirty="0" err="1"/>
              <a:t>asertiva</a:t>
            </a:r>
            <a:r>
              <a:rPr lang="en-US" sz="1700" dirty="0"/>
              <a:t> y </a:t>
            </a:r>
            <a:r>
              <a:rPr lang="en-US" sz="1700" dirty="0" err="1"/>
              <a:t>humanización</a:t>
            </a:r>
            <a:r>
              <a:rPr lang="en-US" sz="1700" dirty="0"/>
              <a:t> </a:t>
            </a:r>
            <a:r>
              <a:rPr lang="en-US" sz="1700" dirty="0" err="1"/>
              <a:t>en</a:t>
            </a:r>
            <a:r>
              <a:rPr lang="en-US" sz="1700" dirty="0"/>
              <a:t> los </a:t>
            </a:r>
            <a:r>
              <a:rPr lang="en-US" sz="1700" dirty="0" err="1"/>
              <a:t>servicios</a:t>
            </a:r>
            <a:r>
              <a:rPr lang="en-US" sz="1700" dirty="0"/>
              <a:t> de </a:t>
            </a:r>
            <a:r>
              <a:rPr lang="en-US" sz="1700" dirty="0" err="1"/>
              <a:t>salud</a:t>
            </a:r>
            <a:r>
              <a:rPr lang="en-US" sz="1700" dirty="0"/>
              <a:t>.</a:t>
            </a:r>
          </a:p>
        </p:txBody>
      </p:sp>
    </p:spTree>
    <p:extLst>
      <p:ext uri="{BB962C8B-B14F-4D97-AF65-F5344CB8AC3E}">
        <p14:creationId xmlns:p14="http://schemas.microsoft.com/office/powerpoint/2010/main" val="16066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E94C0-6D76-41B1-8263-6240A68EC04B}"/>
              </a:ext>
            </a:extLst>
          </p:cNvPr>
          <p:cNvSpPr>
            <a:spLocks noGrp="1"/>
          </p:cNvSpPr>
          <p:nvPr>
            <p:ph type="title"/>
          </p:nvPr>
        </p:nvSpPr>
        <p:spPr/>
        <p:txBody>
          <a:bodyPr>
            <a:normAutofit fontScale="90000"/>
          </a:bodyPr>
          <a:lstStyle/>
          <a:p>
            <a:pPr algn="ctr"/>
            <a:r>
              <a:rPr lang="es-MX" sz="3000" b="0" i="0" dirty="0">
                <a:solidFill>
                  <a:schemeClr val="accent1">
                    <a:lumMod val="50000"/>
                  </a:schemeClr>
                </a:solidFill>
                <a:effectLst/>
                <a:latin typeface="arial, sans-serif"/>
              </a:rPr>
              <a:t>3. Plan de Previsión de Recursos Humanos 2022</a:t>
            </a:r>
            <a:r>
              <a:rPr lang="es-MX" sz="3000" b="0" i="0" dirty="0">
                <a:solidFill>
                  <a:schemeClr val="accent1">
                    <a:lumMod val="50000"/>
                  </a:schemeClr>
                </a:solidFill>
                <a:effectLst/>
                <a:latin typeface="Arial" panose="020B0604020202020204" pitchFamily="34" charset="0"/>
              </a:rPr>
              <a:t/>
            </a:r>
            <a:br>
              <a:rPr lang="es-MX" sz="3000" b="0" i="0" dirty="0">
                <a:solidFill>
                  <a:schemeClr val="accent1">
                    <a:lumMod val="50000"/>
                  </a:schemeClr>
                </a:solidFill>
                <a:effectLst/>
                <a:latin typeface="Arial" panose="020B0604020202020204" pitchFamily="34" charset="0"/>
              </a:rPr>
            </a:br>
            <a:endParaRPr lang="es-CO" sz="3000" dirty="0">
              <a:solidFill>
                <a:schemeClr val="accent1">
                  <a:lumMod val="50000"/>
                </a:schemeClr>
              </a:solidFill>
            </a:endParaRPr>
          </a:p>
        </p:txBody>
      </p:sp>
      <p:sp>
        <p:nvSpPr>
          <p:cNvPr id="3" name="Marcador de contenido 2">
            <a:extLst>
              <a:ext uri="{FF2B5EF4-FFF2-40B4-BE49-F238E27FC236}">
                <a16:creationId xmlns:a16="http://schemas.microsoft.com/office/drawing/2014/main" id="{8AB8B0F4-8A61-4D4F-AB4F-B94FFC0610C8}"/>
              </a:ext>
            </a:extLst>
          </p:cNvPr>
          <p:cNvSpPr>
            <a:spLocks noGrp="1"/>
          </p:cNvSpPr>
          <p:nvPr>
            <p:ph idx="1"/>
          </p:nvPr>
        </p:nvSpPr>
        <p:spPr>
          <a:xfrm>
            <a:off x="554222" y="1690689"/>
            <a:ext cx="7886700" cy="4274176"/>
          </a:xfrm>
        </p:spPr>
        <p:txBody>
          <a:bodyPr>
            <a:normAutofit/>
          </a:bodyPr>
          <a:lstStyle/>
          <a:p>
            <a:pPr marL="0" indent="0" algn="just">
              <a:buNone/>
            </a:pPr>
            <a:r>
              <a:rPr lang="es-CO" sz="18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Objetivo: </a:t>
            </a:r>
            <a:r>
              <a:rPr lang="es-CO" sz="1800" dirty="0">
                <a:effectLst/>
                <a:latin typeface="Arial" panose="020B0604020202020204" pitchFamily="34" charset="0"/>
                <a:ea typeface="Calibri" panose="020F0502020204030204" pitchFamily="34" charset="0"/>
                <a:cs typeface="Times New Roman" panose="02020603050405020304" pitchFamily="18" charset="0"/>
              </a:rPr>
              <a:t>Establecer los lineamientos para la previsión del talento humano de la E.S.E. Hospital Regional Manuela Beltrán.</a:t>
            </a:r>
          </a:p>
          <a:p>
            <a:pPr marL="0" indent="0" algn="just">
              <a:buNone/>
            </a:pPr>
            <a:endParaRPr lang="es-CO" sz="1800" dirty="0">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s-CO" sz="18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Alcance: </a:t>
            </a:r>
            <a:r>
              <a:rPr lang="es-CO" sz="1800" dirty="0">
                <a:effectLst/>
                <a:latin typeface="Arial" panose="020B0604020202020204" pitchFamily="34" charset="0"/>
                <a:ea typeface="Calibri" panose="020F0502020204030204" pitchFamily="34" charset="0"/>
                <a:cs typeface="Times New Roman" panose="02020603050405020304" pitchFamily="18" charset="0"/>
              </a:rPr>
              <a:t>El Plan de Previsión de Recursos Humanos será de aplicación general en toda la planta de personal de la E.S.E. Hospital Regional Manuela Beltrán.</a:t>
            </a:r>
          </a:p>
          <a:p>
            <a:pPr marL="0" indent="0" algn="just">
              <a:buNone/>
            </a:pPr>
            <a:endParaRPr lang="es-CO" sz="1800" dirty="0">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s-CO" sz="18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Metodología de provisión: </a:t>
            </a:r>
            <a:r>
              <a:rPr lang="es-CO" sz="1800" dirty="0">
                <a:effectLst/>
                <a:latin typeface="Arial" panose="020B0604020202020204" pitchFamily="34" charset="0"/>
                <a:ea typeface="Calibri" panose="020F0502020204030204" pitchFamily="34" charset="0"/>
                <a:cs typeface="Times New Roman" panose="02020603050405020304" pitchFamily="18" charset="0"/>
              </a:rPr>
              <a:t>La provisión de los empleos vacantes de la planta de personal de la E.S.E. Hospital Regional Manuela Beltrán se hará de la siguiente manera: La E.S.E. da estricto cumplimiento a la normatividad vigente en la provisión de los empleos de la planta, según lo estipulado en el Decreto 648 del 19 de abril de 2017 por medio del cual se modifica y adiciona el Decreto 1083 de 2015, en su CAPITULO 3 FORMAS DE PROVISIÓN DE EMPLEO.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3484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832A8-F7F2-4D9C-B533-0669466F746C}"/>
              </a:ext>
            </a:extLst>
          </p:cNvPr>
          <p:cNvSpPr>
            <a:spLocks noGrp="1"/>
          </p:cNvSpPr>
          <p:nvPr>
            <p:ph type="title"/>
          </p:nvPr>
        </p:nvSpPr>
        <p:spPr/>
        <p:txBody>
          <a:bodyPr>
            <a:normAutofit/>
          </a:bodyPr>
          <a:lstStyle/>
          <a:p>
            <a:r>
              <a:rPr lang="es-MX" sz="2000" b="0" i="0" dirty="0">
                <a:solidFill>
                  <a:schemeClr val="accent1">
                    <a:lumMod val="50000"/>
                  </a:schemeClr>
                </a:solidFill>
                <a:effectLst/>
                <a:latin typeface="arial, sans-serif"/>
              </a:rPr>
              <a:t>Situaci</a:t>
            </a:r>
            <a:r>
              <a:rPr lang="es-MX" sz="2000" dirty="0">
                <a:solidFill>
                  <a:schemeClr val="accent1">
                    <a:lumMod val="50000"/>
                  </a:schemeClr>
                </a:solidFill>
                <a:latin typeface="arial, sans-serif"/>
              </a:rPr>
              <a:t>ón Administrativa Actual de la Entidad 2022</a:t>
            </a:r>
            <a:endParaRPr lang="es-CO" sz="2000" dirty="0"/>
          </a:p>
        </p:txBody>
      </p:sp>
      <p:graphicFrame>
        <p:nvGraphicFramePr>
          <p:cNvPr id="4" name="Tabla 3">
            <a:extLst>
              <a:ext uri="{FF2B5EF4-FFF2-40B4-BE49-F238E27FC236}">
                <a16:creationId xmlns:a16="http://schemas.microsoft.com/office/drawing/2014/main" id="{3CB255C4-3B97-4FFD-9EC3-DE6F8BC68E24}"/>
              </a:ext>
            </a:extLst>
          </p:cNvPr>
          <p:cNvGraphicFramePr>
            <a:graphicFrameLocks noGrp="1"/>
          </p:cNvGraphicFramePr>
          <p:nvPr>
            <p:extLst>
              <p:ext uri="{D42A27DB-BD31-4B8C-83A1-F6EECF244321}">
                <p14:modId xmlns:p14="http://schemas.microsoft.com/office/powerpoint/2010/main" val="1371901962"/>
              </p:ext>
            </p:extLst>
          </p:nvPr>
        </p:nvGraphicFramePr>
        <p:xfrm>
          <a:off x="956929" y="1286540"/>
          <a:ext cx="7410892" cy="5450768"/>
        </p:xfrm>
        <a:graphic>
          <a:graphicData uri="http://schemas.openxmlformats.org/drawingml/2006/table">
            <a:tbl>
              <a:tblPr firstRow="1" firstCol="1" bandRow="1">
                <a:tableStyleId>{5C22544A-7EE6-4342-B048-85BDC9FD1C3A}</a:tableStyleId>
              </a:tblPr>
              <a:tblGrid>
                <a:gridCol w="725482">
                  <a:extLst>
                    <a:ext uri="{9D8B030D-6E8A-4147-A177-3AD203B41FA5}">
                      <a16:colId xmlns:a16="http://schemas.microsoft.com/office/drawing/2014/main" val="2644590550"/>
                    </a:ext>
                  </a:extLst>
                </a:gridCol>
                <a:gridCol w="3160048">
                  <a:extLst>
                    <a:ext uri="{9D8B030D-6E8A-4147-A177-3AD203B41FA5}">
                      <a16:colId xmlns:a16="http://schemas.microsoft.com/office/drawing/2014/main" val="2948403822"/>
                    </a:ext>
                  </a:extLst>
                </a:gridCol>
                <a:gridCol w="856592">
                  <a:extLst>
                    <a:ext uri="{9D8B030D-6E8A-4147-A177-3AD203B41FA5}">
                      <a16:colId xmlns:a16="http://schemas.microsoft.com/office/drawing/2014/main" val="2271323933"/>
                    </a:ext>
                  </a:extLst>
                </a:gridCol>
                <a:gridCol w="2668770">
                  <a:extLst>
                    <a:ext uri="{9D8B030D-6E8A-4147-A177-3AD203B41FA5}">
                      <a16:colId xmlns:a16="http://schemas.microsoft.com/office/drawing/2014/main" val="52244016"/>
                    </a:ext>
                  </a:extLst>
                </a:gridCol>
              </a:tblGrid>
              <a:tr h="477244">
                <a:tc>
                  <a:txBody>
                    <a:bodyPr/>
                    <a:lstStyle/>
                    <a:p>
                      <a:pPr algn="ctr">
                        <a:lnSpc>
                          <a:spcPct val="115000"/>
                        </a:lnSpc>
                        <a:spcAft>
                          <a:spcPts val="800"/>
                        </a:spcAft>
                      </a:pPr>
                      <a:r>
                        <a:rPr lang="es-CO" sz="1400" dirty="0">
                          <a:effectLst/>
                        </a:rPr>
                        <a:t>No. DE CARGOS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CARGO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CÓDIGO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TIPO DE NOMBRAMIENTO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8836739"/>
                  </a:ext>
                </a:extLst>
              </a:tr>
              <a:tr h="231397">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Gerente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085</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Periodo Fijo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0113884"/>
                  </a:ext>
                </a:extLst>
              </a:tr>
              <a:tr h="231397">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Subdirector Científico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072</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Libre nombramiento y remoción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1835704"/>
                  </a:ext>
                </a:extLst>
              </a:tr>
              <a:tr h="231397">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Subdirector Administrativo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068</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Libre nombramiento y remoción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529779"/>
                  </a:ext>
                </a:extLst>
              </a:tr>
              <a:tr h="231397">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Jefe Oficina Asesor Jurídico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115</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Libre nombramiento y remoción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6447299"/>
                  </a:ext>
                </a:extLst>
              </a:tr>
              <a:tr h="231397">
                <a:tc>
                  <a:txBody>
                    <a:bodyPr/>
                    <a:lstStyle/>
                    <a:p>
                      <a:pPr algn="ctr">
                        <a:lnSpc>
                          <a:spcPct val="115000"/>
                        </a:lnSpc>
                        <a:spcAft>
                          <a:spcPts val="800"/>
                        </a:spcAft>
                      </a:pPr>
                      <a:r>
                        <a:rPr lang="es-CO" sz="1400" dirty="0">
                          <a:effectLst/>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Jefe Oficina Asesor de Calidad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115</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Libre nombramiento y remoción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197262"/>
                  </a:ext>
                </a:extLst>
              </a:tr>
              <a:tr h="477244">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Profesional Universitario Talento Humano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219</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Servidor Público Inscrito en Carrera Administrativa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209386"/>
                  </a:ext>
                </a:extLst>
              </a:tr>
              <a:tr h="477244">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Profesional Universitario Financiero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219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Servidor Público Inscrito en Carrera Administrativa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542973"/>
                  </a:ext>
                </a:extLst>
              </a:tr>
              <a:tr h="477244">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a:effectLst/>
                        </a:rPr>
                        <a:t>Profesional Universitario Contador</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219</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Servidor Público Inscrito en Carrera Administrativa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8931281"/>
                  </a:ext>
                </a:extLst>
              </a:tr>
              <a:tr h="477244">
                <a:tc>
                  <a:txBody>
                    <a:bodyPr/>
                    <a:lstStyle/>
                    <a:p>
                      <a:pPr algn="ctr">
                        <a:lnSpc>
                          <a:spcPct val="115000"/>
                        </a:lnSpc>
                        <a:spcAft>
                          <a:spcPts val="800"/>
                        </a:spcAft>
                      </a:pPr>
                      <a:r>
                        <a:rPr lang="es-CO" sz="1400" dirty="0">
                          <a:effectLst/>
                        </a:rPr>
                        <a:t>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Profesional Especializado Coordinador Médico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242</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Vacante Definitiva sin proveer (Vacante reportada en OPEC)</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035177"/>
                  </a:ext>
                </a:extLst>
              </a:tr>
              <a:tr h="723091">
                <a:tc>
                  <a:txBody>
                    <a:bodyPr/>
                    <a:lstStyle/>
                    <a:p>
                      <a:pPr algn="ctr">
                        <a:lnSpc>
                          <a:spcPct val="115000"/>
                        </a:lnSpc>
                        <a:spcAft>
                          <a:spcPts val="800"/>
                        </a:spcAft>
                      </a:pPr>
                      <a:r>
                        <a:rPr lang="es-CO" sz="1400">
                          <a:effectLst/>
                        </a:rPr>
                        <a:t>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dirty="0">
                          <a:effectLst/>
                        </a:rPr>
                        <a:t>Profesional Especializado Salud Pública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242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Vacante Definitiva con Nombramiento en Provisionalidad (Vacante reportada en OPEC)</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058907"/>
                  </a:ext>
                </a:extLst>
              </a:tr>
              <a:tr h="477244">
                <a:tc>
                  <a:txBody>
                    <a:bodyPr/>
                    <a:lstStyle/>
                    <a:p>
                      <a:pPr algn="ctr">
                        <a:lnSpc>
                          <a:spcPct val="115000"/>
                        </a:lnSpc>
                        <a:spcAft>
                          <a:spcPts val="800"/>
                        </a:spcAft>
                      </a:pPr>
                      <a:r>
                        <a:rPr lang="es-CO" sz="1400">
                          <a:effectLst/>
                        </a:rPr>
                        <a:t>2</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a:effectLst/>
                        </a:rPr>
                        <a:t>Enfermero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243</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Servidor Público Inscrito en Carrera Administrativa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01539"/>
                  </a:ext>
                </a:extLst>
              </a:tr>
              <a:tr h="231397">
                <a:tc>
                  <a:txBody>
                    <a:bodyPr/>
                    <a:lstStyle/>
                    <a:p>
                      <a:pPr algn="ctr">
                        <a:lnSpc>
                          <a:spcPct val="115000"/>
                        </a:lnSpc>
                        <a:spcAft>
                          <a:spcPts val="800"/>
                        </a:spcAft>
                      </a:pPr>
                      <a:r>
                        <a:rPr lang="es-CO" sz="1400">
                          <a:effectLst/>
                        </a:rPr>
                        <a:t>5</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400">
                          <a:effectLst/>
                        </a:rPr>
                        <a:t>Médico Especialista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213</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Vacante sin proveer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271579"/>
                  </a:ext>
                </a:extLst>
              </a:tr>
              <a:tr h="231397">
                <a:tc>
                  <a:txBody>
                    <a:bodyPr/>
                    <a:lstStyle/>
                    <a:p>
                      <a:pPr algn="ctr">
                        <a:lnSpc>
                          <a:spcPct val="115000"/>
                        </a:lnSpc>
                        <a:spcAft>
                          <a:spcPts val="800"/>
                        </a:spcAft>
                      </a:pPr>
                      <a:r>
                        <a:rPr lang="es-CO" sz="1400">
                          <a:effectLst/>
                        </a:rPr>
                        <a:t>17</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TOTAL</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400" dirty="0">
                          <a:effectLst/>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3662255"/>
                  </a:ext>
                </a:extLst>
              </a:tr>
            </a:tbl>
          </a:graphicData>
        </a:graphic>
      </p:graphicFrame>
    </p:spTree>
    <p:extLst>
      <p:ext uri="{BB962C8B-B14F-4D97-AF65-F5344CB8AC3E}">
        <p14:creationId xmlns:p14="http://schemas.microsoft.com/office/powerpoint/2010/main" val="220998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8ECDB-33DF-4A21-BE5B-51BFC22731D2}"/>
              </a:ext>
            </a:extLst>
          </p:cNvPr>
          <p:cNvSpPr>
            <a:spLocks noGrp="1"/>
          </p:cNvSpPr>
          <p:nvPr>
            <p:ph type="title"/>
          </p:nvPr>
        </p:nvSpPr>
        <p:spPr>
          <a:xfrm>
            <a:off x="497074" y="174876"/>
            <a:ext cx="7886700" cy="1325563"/>
          </a:xfrm>
        </p:spPr>
        <p:txBody>
          <a:bodyPr>
            <a:normAutofit fontScale="90000"/>
          </a:bodyPr>
          <a:lstStyle/>
          <a:p>
            <a:pPr algn="ctr"/>
            <a:r>
              <a:rPr lang="es-MX" sz="3200" dirty="0">
                <a:solidFill>
                  <a:schemeClr val="accent1">
                    <a:lumMod val="50000"/>
                  </a:schemeClr>
                </a:solidFill>
              </a:rPr>
              <a:t>II Concurso público para proveer las vacantes definitivas de las Empresas Sociales del Estado -2023</a:t>
            </a:r>
            <a:endParaRPr lang="es-CO" sz="3200" dirty="0">
              <a:solidFill>
                <a:schemeClr val="accent1">
                  <a:lumMod val="50000"/>
                </a:schemeClr>
              </a:solidFill>
            </a:endParaRPr>
          </a:p>
        </p:txBody>
      </p:sp>
      <p:graphicFrame>
        <p:nvGraphicFramePr>
          <p:cNvPr id="4" name="Tabla 3">
            <a:extLst>
              <a:ext uri="{FF2B5EF4-FFF2-40B4-BE49-F238E27FC236}">
                <a16:creationId xmlns:a16="http://schemas.microsoft.com/office/drawing/2014/main" id="{D7ECB6F7-A621-4CC6-8858-FE1ABC54A41A}"/>
              </a:ext>
            </a:extLst>
          </p:cNvPr>
          <p:cNvGraphicFramePr>
            <a:graphicFrameLocks noGrp="1"/>
          </p:cNvGraphicFramePr>
          <p:nvPr>
            <p:extLst>
              <p:ext uri="{D42A27DB-BD31-4B8C-83A1-F6EECF244321}">
                <p14:modId xmlns:p14="http://schemas.microsoft.com/office/powerpoint/2010/main" val="895976628"/>
              </p:ext>
            </p:extLst>
          </p:nvPr>
        </p:nvGraphicFramePr>
        <p:xfrm>
          <a:off x="497072" y="4015679"/>
          <a:ext cx="7648796" cy="2366384"/>
        </p:xfrm>
        <a:graphic>
          <a:graphicData uri="http://schemas.openxmlformats.org/drawingml/2006/table">
            <a:tbl>
              <a:tblPr firstRow="1" firstCol="1" bandRow="1">
                <a:tableStyleId>{5C22544A-7EE6-4342-B048-85BDC9FD1C3A}</a:tableStyleId>
              </a:tblPr>
              <a:tblGrid>
                <a:gridCol w="927293">
                  <a:extLst>
                    <a:ext uri="{9D8B030D-6E8A-4147-A177-3AD203B41FA5}">
                      <a16:colId xmlns:a16="http://schemas.microsoft.com/office/drawing/2014/main" val="2644590550"/>
                    </a:ext>
                  </a:extLst>
                </a:gridCol>
                <a:gridCol w="3082970">
                  <a:extLst>
                    <a:ext uri="{9D8B030D-6E8A-4147-A177-3AD203B41FA5}">
                      <a16:colId xmlns:a16="http://schemas.microsoft.com/office/drawing/2014/main" val="2948403822"/>
                    </a:ext>
                  </a:extLst>
                </a:gridCol>
                <a:gridCol w="884090">
                  <a:extLst>
                    <a:ext uri="{9D8B030D-6E8A-4147-A177-3AD203B41FA5}">
                      <a16:colId xmlns:a16="http://schemas.microsoft.com/office/drawing/2014/main" val="2271323933"/>
                    </a:ext>
                  </a:extLst>
                </a:gridCol>
                <a:gridCol w="2754443">
                  <a:extLst>
                    <a:ext uri="{9D8B030D-6E8A-4147-A177-3AD203B41FA5}">
                      <a16:colId xmlns:a16="http://schemas.microsoft.com/office/drawing/2014/main" val="52244016"/>
                    </a:ext>
                  </a:extLst>
                </a:gridCol>
              </a:tblGrid>
              <a:tr h="680026">
                <a:tc>
                  <a:txBody>
                    <a:bodyPr/>
                    <a:lstStyle/>
                    <a:p>
                      <a:pPr algn="ctr">
                        <a:lnSpc>
                          <a:spcPct val="115000"/>
                        </a:lnSpc>
                        <a:spcAft>
                          <a:spcPts val="800"/>
                        </a:spcAft>
                      </a:pPr>
                      <a:r>
                        <a:rPr lang="es-CO" sz="1200" dirty="0">
                          <a:solidFill>
                            <a:srgbClr val="FFFF00"/>
                          </a:solidFill>
                          <a:effectLst/>
                        </a:rPr>
                        <a:t>No. DE CARGOS</a:t>
                      </a:r>
                      <a:endParaRPr lang="es-CO"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rgbClr val="FFFF00"/>
                          </a:solidFill>
                          <a:effectLst/>
                        </a:rPr>
                        <a:t>CARGO</a:t>
                      </a:r>
                      <a:endParaRPr lang="es-CO"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rgbClr val="FFFF00"/>
                          </a:solidFill>
                          <a:effectLst/>
                        </a:rPr>
                        <a:t>CÓDIGO</a:t>
                      </a:r>
                      <a:endParaRPr lang="es-CO"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rgbClr val="FFFF00"/>
                          </a:solidFill>
                          <a:effectLst/>
                        </a:rPr>
                        <a:t>TIPO DE NOMBRAMIENTO</a:t>
                      </a:r>
                      <a:endParaRPr lang="es-CO"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8836739"/>
                  </a:ext>
                </a:extLst>
              </a:tr>
              <a:tr h="269821">
                <a:tc>
                  <a:txBody>
                    <a:bodyPr/>
                    <a:lstStyle/>
                    <a:p>
                      <a:pPr algn="ctr">
                        <a:lnSpc>
                          <a:spcPct val="115000"/>
                        </a:lnSpc>
                        <a:spcAft>
                          <a:spcPts val="800"/>
                        </a:spcAft>
                      </a:pPr>
                      <a:r>
                        <a:rPr lang="es-CO" sz="1200" dirty="0">
                          <a:solidFill>
                            <a:schemeClr val="accent1">
                              <a:lumMod val="50000"/>
                            </a:schemeClr>
                          </a:solidFill>
                          <a:effectLst/>
                        </a:rPr>
                        <a:t>1</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200" dirty="0">
                          <a:solidFill>
                            <a:schemeClr val="accent1">
                              <a:lumMod val="50000"/>
                            </a:schemeClr>
                          </a:solidFill>
                          <a:effectLst/>
                        </a:rPr>
                        <a:t>Profesional Especializado Coordinador Médico</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a:solidFill>
                            <a:schemeClr val="accent1">
                              <a:lumMod val="50000"/>
                            </a:schemeClr>
                          </a:solidFill>
                          <a:effectLst/>
                        </a:rPr>
                        <a:t>242</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chemeClr val="accent1">
                              <a:lumMod val="50000"/>
                            </a:schemeClr>
                          </a:solidFill>
                          <a:effectLst/>
                        </a:rPr>
                        <a:t>Vacante Definitiva sin proveer (Vacante reportada en OPEC)</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035177"/>
                  </a:ext>
                </a:extLst>
              </a:tr>
              <a:tr h="469660">
                <a:tc>
                  <a:txBody>
                    <a:bodyPr/>
                    <a:lstStyle/>
                    <a:p>
                      <a:pPr algn="ctr">
                        <a:lnSpc>
                          <a:spcPct val="115000"/>
                        </a:lnSpc>
                        <a:spcAft>
                          <a:spcPts val="800"/>
                        </a:spcAft>
                      </a:pPr>
                      <a:r>
                        <a:rPr lang="es-CO" sz="1200">
                          <a:solidFill>
                            <a:schemeClr val="accent1">
                              <a:lumMod val="50000"/>
                            </a:schemeClr>
                          </a:solidFill>
                          <a:effectLst/>
                        </a:rPr>
                        <a:t>1</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200" dirty="0">
                          <a:solidFill>
                            <a:schemeClr val="accent1">
                              <a:lumMod val="50000"/>
                            </a:schemeClr>
                          </a:solidFill>
                          <a:effectLst/>
                        </a:rPr>
                        <a:t>Profesional Especializado Salud Pública</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chemeClr val="accent1">
                              <a:lumMod val="50000"/>
                            </a:schemeClr>
                          </a:solidFill>
                          <a:effectLst/>
                        </a:rPr>
                        <a:t>242</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chemeClr val="accent1">
                              <a:lumMod val="50000"/>
                            </a:schemeClr>
                          </a:solidFill>
                          <a:effectLst/>
                        </a:rPr>
                        <a:t>Vacante Definitiva con Nombramiento en Provisionalidad (Vacante reportada en OPEC)</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058907"/>
                  </a:ext>
                </a:extLst>
              </a:tr>
              <a:tr h="329718">
                <a:tc>
                  <a:txBody>
                    <a:bodyPr/>
                    <a:lstStyle/>
                    <a:p>
                      <a:pPr algn="ctr">
                        <a:lnSpc>
                          <a:spcPct val="115000"/>
                        </a:lnSpc>
                        <a:spcAft>
                          <a:spcPts val="800"/>
                        </a:spcAft>
                      </a:pPr>
                      <a:r>
                        <a:rPr lang="es-CO" sz="1200">
                          <a:solidFill>
                            <a:schemeClr val="accent1">
                              <a:lumMod val="50000"/>
                            </a:schemeClr>
                          </a:solidFill>
                          <a:effectLst/>
                        </a:rPr>
                        <a:t>5</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s-CO" sz="1200">
                          <a:solidFill>
                            <a:schemeClr val="accent1">
                              <a:lumMod val="50000"/>
                            </a:schemeClr>
                          </a:solidFill>
                          <a:effectLst/>
                        </a:rPr>
                        <a:t>Médico Especialista</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a:solidFill>
                            <a:schemeClr val="accent1">
                              <a:lumMod val="50000"/>
                            </a:schemeClr>
                          </a:solidFill>
                          <a:effectLst/>
                        </a:rPr>
                        <a:t>213</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chemeClr val="accent1">
                              <a:lumMod val="50000"/>
                            </a:schemeClr>
                          </a:solidFill>
                          <a:effectLst/>
                        </a:rPr>
                        <a:t>Vacante sin proveer</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271579"/>
                  </a:ext>
                </a:extLst>
              </a:tr>
              <a:tr h="329718">
                <a:tc>
                  <a:txBody>
                    <a:bodyPr/>
                    <a:lstStyle/>
                    <a:p>
                      <a:pPr algn="ctr">
                        <a:lnSpc>
                          <a:spcPct val="115000"/>
                        </a:lnSpc>
                        <a:spcAft>
                          <a:spcPts val="800"/>
                        </a:spcAft>
                      </a:pPr>
                      <a:r>
                        <a:rPr lang="es-MX"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7</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a:solidFill>
                            <a:schemeClr val="accent1">
                              <a:lumMod val="50000"/>
                            </a:schemeClr>
                          </a:solidFill>
                          <a:effectLst/>
                        </a:rPr>
                        <a:t>TOTAL</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a:solidFill>
                            <a:schemeClr val="accent1">
                              <a:lumMod val="50000"/>
                            </a:schemeClr>
                          </a:solidFill>
                          <a:effectLst/>
                        </a:rPr>
                        <a:t> </a:t>
                      </a:r>
                      <a:endParaRPr lang="es-CO" sz="1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O" sz="1200" dirty="0">
                          <a:solidFill>
                            <a:schemeClr val="accent1">
                              <a:lumMod val="50000"/>
                            </a:schemeClr>
                          </a:solidFill>
                          <a:effectLst/>
                        </a:rPr>
                        <a:t> </a:t>
                      </a:r>
                      <a:endParaRPr lang="es-CO"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3662255"/>
                  </a:ext>
                </a:extLst>
              </a:tr>
            </a:tbl>
          </a:graphicData>
        </a:graphic>
      </p:graphicFrame>
      <p:sp>
        <p:nvSpPr>
          <p:cNvPr id="5" name="CuadroTexto 4">
            <a:extLst>
              <a:ext uri="{FF2B5EF4-FFF2-40B4-BE49-F238E27FC236}">
                <a16:creationId xmlns:a16="http://schemas.microsoft.com/office/drawing/2014/main" id="{15C06E2C-A2F8-4BE4-94E5-81E57A02001A}"/>
              </a:ext>
            </a:extLst>
          </p:cNvPr>
          <p:cNvSpPr txBox="1"/>
          <p:nvPr/>
        </p:nvSpPr>
        <p:spPr>
          <a:xfrm>
            <a:off x="497072" y="1670560"/>
            <a:ext cx="7886699" cy="2031325"/>
          </a:xfrm>
          <a:prstGeom prst="rect">
            <a:avLst/>
          </a:prstGeom>
          <a:noFill/>
        </p:spPr>
        <p:txBody>
          <a:bodyPr wrap="square" rtlCol="0">
            <a:spAutoFit/>
          </a:bodyPr>
          <a:lstStyle/>
          <a:p>
            <a:pPr algn="just"/>
            <a:r>
              <a:rPr lang="es-MX" dirty="0"/>
              <a:t>Mediante la Circular Externa 2022RS003192 de la Comisión Nacional del Servicio Civil, se actualizó el aporte estimado por vacante en los procesos de selección que adelanta la CNSC a un valor de $3.731.700, este valor aumentará progresivamente cada año acorde al IPC de la vigencia anterior mas un punto porcentual.</a:t>
            </a:r>
          </a:p>
          <a:p>
            <a:pPr algn="just"/>
            <a:endParaRPr lang="es-MX" dirty="0"/>
          </a:p>
          <a:p>
            <a:pPr algn="just"/>
            <a:r>
              <a:rPr lang="es-MX" dirty="0"/>
              <a:t>Valor a cancelar por parte de la E.S.E.: $26.121.900 antes del 31 de diciembre de 2022.</a:t>
            </a:r>
            <a:endParaRPr lang="es-CO" dirty="0"/>
          </a:p>
        </p:txBody>
      </p:sp>
    </p:spTree>
    <p:extLst>
      <p:ext uri="{BB962C8B-B14F-4D97-AF65-F5344CB8AC3E}">
        <p14:creationId xmlns:p14="http://schemas.microsoft.com/office/powerpoint/2010/main" val="184678870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1198</Words>
  <Application>Microsoft Office PowerPoint</Application>
  <PresentationFormat>Presentación en pantalla (4:3)</PresentationFormat>
  <Paragraphs>165</Paragraphs>
  <Slides>13</Slides>
  <Notes>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13</vt:i4>
      </vt:variant>
    </vt:vector>
  </HeadingPairs>
  <TitlesOfParts>
    <vt:vector size="24" baseType="lpstr">
      <vt:lpstr>Arial</vt:lpstr>
      <vt:lpstr>Arial</vt:lpstr>
      <vt:lpstr>arial, sans-serif</vt:lpstr>
      <vt:lpstr>Calibri</vt:lpstr>
      <vt:lpstr>Calibri Light</vt:lpstr>
      <vt:lpstr>Ebrima</vt:lpstr>
      <vt:lpstr>Symbol</vt:lpstr>
      <vt:lpstr>Times New Roman</vt:lpstr>
      <vt:lpstr>Wingdings 2</vt:lpstr>
      <vt:lpstr>HDOfficeLightV0</vt:lpstr>
      <vt:lpstr>Office Theme</vt:lpstr>
      <vt:lpstr>INFORME EJECUTIVO PLANES INSTITUCIONALES SEGÚN DECRETO 612 DE 2018 PROCESO GESTIÓN DEL TALENTO HUMANO III TRIMESTRE</vt:lpstr>
      <vt:lpstr>1. Plan de Bienestar e Incentivos Institucionales 2022</vt:lpstr>
      <vt:lpstr>Medición y Análisis del Indicador: Plan de Bienestar</vt:lpstr>
      <vt:lpstr>2. Plan de Capacitación Institucional 2022</vt:lpstr>
      <vt:lpstr>Actividades de capacitación pendientes:</vt:lpstr>
      <vt:lpstr>Presentación de PowerPoint</vt:lpstr>
      <vt:lpstr>3. Plan de Previsión de Recursos Humanos 2022 </vt:lpstr>
      <vt:lpstr>Situación Administrativa Actual de la Entidad 2022</vt:lpstr>
      <vt:lpstr>II Concurso público para proveer las vacantes definitivas de las Empresas Sociales del Estado -2023</vt:lpstr>
      <vt:lpstr>Cronograma del II Concurso de Empresas Sociales del Estado</vt:lpstr>
      <vt:lpstr>4. Plan Estratégico de Talento Humano </vt:lpstr>
      <vt:lpstr>Cumplimiento al Plan Estratégico de Talento Humano:</vt:lpstr>
      <vt:lpstr>5. Plan Anual de Vacantes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EJECUTIVO PLANES INSTITUCIONALES SEGÚN DECRETO 612 DE 2018 PROCESO GESTIÓN DEL TALENTO HUMANO III TRIMESTRE</dc:title>
  <dc:creator>HRMB Socorro - Referencia</dc:creator>
  <cp:lastModifiedBy>CALIDAD</cp:lastModifiedBy>
  <cp:revision>4</cp:revision>
  <dcterms:created xsi:type="dcterms:W3CDTF">2022-11-08T16:32:13Z</dcterms:created>
  <dcterms:modified xsi:type="dcterms:W3CDTF">2022-11-10T15:58:03Z</dcterms:modified>
</cp:coreProperties>
</file>